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0" r:id="rId3"/>
    <p:sldId id="260" r:id="rId4"/>
    <p:sldId id="261" r:id="rId5"/>
    <p:sldId id="262" r:id="rId6"/>
    <p:sldId id="263" r:id="rId7"/>
    <p:sldId id="275" r:id="rId8"/>
    <p:sldId id="267" r:id="rId9"/>
    <p:sldId id="268" r:id="rId10"/>
    <p:sldId id="265" r:id="rId11"/>
    <p:sldId id="264" r:id="rId12"/>
    <p:sldId id="271"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712" autoAdjust="0"/>
  </p:normalViewPr>
  <p:slideViewPr>
    <p:cSldViewPr snapToGrid="0" showGuides="1">
      <p:cViewPr>
        <p:scale>
          <a:sx n="41" d="100"/>
          <a:sy n="41" d="100"/>
        </p:scale>
        <p:origin x="17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0119E-0588-4B75-BBC1-0A12E5AC51A4}" type="datetimeFigureOut">
              <a:rPr lang="en-US" smtClean="0"/>
              <a:t>12/12/2017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06F211-1077-4BEB-9242-DC25D701DB1C}" type="slidenum">
              <a:rPr lang="en-US" smtClean="0"/>
              <a:t>‹#›</a:t>
            </a:fld>
            <a:endParaRPr lang="en-US"/>
          </a:p>
        </p:txBody>
      </p:sp>
    </p:spTree>
    <p:extLst>
      <p:ext uri="{BB962C8B-B14F-4D97-AF65-F5344CB8AC3E}">
        <p14:creationId xmlns:p14="http://schemas.microsoft.com/office/powerpoint/2010/main" val="261321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discussing how I detected ozone layers from </a:t>
            </a:r>
            <a:r>
              <a:rPr lang="en-US" dirty="0" err="1"/>
              <a:t>ozonesondes</a:t>
            </a:r>
            <a:r>
              <a:rPr lang="en-US" dirty="0"/>
              <a:t> and how those compared to the high resolution geos 5 model</a:t>
            </a:r>
          </a:p>
        </p:txBody>
      </p:sp>
      <p:sp>
        <p:nvSpPr>
          <p:cNvPr id="4" name="Slide Number Placeholder 3"/>
          <p:cNvSpPr>
            <a:spLocks noGrp="1"/>
          </p:cNvSpPr>
          <p:nvPr>
            <p:ph type="sldNum" sz="quarter" idx="10"/>
          </p:nvPr>
        </p:nvSpPr>
        <p:spPr/>
        <p:txBody>
          <a:bodyPr/>
          <a:lstStyle/>
          <a:p>
            <a:fld id="{C906F211-1077-4BEB-9242-DC25D701DB1C}" type="slidenum">
              <a:rPr lang="en-US" smtClean="0"/>
              <a:t>1</a:t>
            </a:fld>
            <a:endParaRPr lang="en-US"/>
          </a:p>
        </p:txBody>
      </p:sp>
    </p:spTree>
    <p:extLst>
      <p:ext uri="{BB962C8B-B14F-4D97-AF65-F5344CB8AC3E}">
        <p14:creationId xmlns:p14="http://schemas.microsoft.com/office/powerpoint/2010/main" val="3626223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with the model isn’t just the numerical diffusion with respect to the poor resolution but also the spatial averaging leading to loss of information. Here we see that observation binned to model resolution cannot capture the layers detected because the vertical resolution is just too poor. Two separate layers identified in august and </a:t>
            </a:r>
            <a:r>
              <a:rPr lang="en-US" dirty="0" err="1"/>
              <a:t>july</a:t>
            </a:r>
            <a:r>
              <a:rPr lang="en-US" dirty="0"/>
              <a:t> are lost to spatial averaging. The red dot is the layer identified via observation, the number of layers in both are 0 according to the observation at model resolution. This is seen in other graphs as well</a:t>
            </a:r>
          </a:p>
        </p:txBody>
      </p:sp>
      <p:sp>
        <p:nvSpPr>
          <p:cNvPr id="4" name="Slide Number Placeholder 3"/>
          <p:cNvSpPr>
            <a:spLocks noGrp="1"/>
          </p:cNvSpPr>
          <p:nvPr>
            <p:ph type="sldNum" sz="quarter" idx="10"/>
          </p:nvPr>
        </p:nvSpPr>
        <p:spPr/>
        <p:txBody>
          <a:bodyPr/>
          <a:lstStyle/>
          <a:p>
            <a:fld id="{C906F211-1077-4BEB-9242-DC25D701DB1C}" type="slidenum">
              <a:rPr lang="en-US" smtClean="0"/>
              <a:t>10</a:t>
            </a:fld>
            <a:endParaRPr lang="en-US"/>
          </a:p>
        </p:txBody>
      </p:sp>
    </p:spTree>
    <p:extLst>
      <p:ext uri="{BB962C8B-B14F-4D97-AF65-F5344CB8AC3E}">
        <p14:creationId xmlns:p14="http://schemas.microsoft.com/office/powerpoint/2010/main" val="68071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further shows the loss of layers at model resolution, we aren’t able to get 2 layers and furthermore the days which we have layers are reduced because of the reasons shown in the last slide. Smaller layers are lost. A distribution of layer widths is shown here with the peak of the detected layers are at 0.6 to 0.7 km with a mean of .759 km and a bootstrapped standard error of .0354 with 1000 replications. With a spatial resolution of 0.5 km it is difficult to capture such layers. The .5km vertical resolution will invariably smooth those out.</a:t>
            </a:r>
          </a:p>
          <a:p>
            <a:r>
              <a:rPr lang="en-US" dirty="0"/>
              <a:t>This shows how spatial averaging and numerical diffusion by the advection scheme are intertwined to reduce the accuracy of our models’ ability to show significant layers.</a:t>
            </a:r>
          </a:p>
          <a:p>
            <a:r>
              <a:rPr lang="en-US" dirty="0"/>
              <a:t>This has ramifications in air quality predictions stemming from stratospheric intrusions or ozone layers traveling long distances in the free troposphere.</a:t>
            </a:r>
          </a:p>
        </p:txBody>
      </p:sp>
      <p:sp>
        <p:nvSpPr>
          <p:cNvPr id="4" name="Slide Number Placeholder 3"/>
          <p:cNvSpPr>
            <a:spLocks noGrp="1"/>
          </p:cNvSpPr>
          <p:nvPr>
            <p:ph type="sldNum" sz="quarter" idx="10"/>
          </p:nvPr>
        </p:nvSpPr>
        <p:spPr/>
        <p:txBody>
          <a:bodyPr/>
          <a:lstStyle/>
          <a:p>
            <a:fld id="{C906F211-1077-4BEB-9242-DC25D701DB1C}" type="slidenum">
              <a:rPr lang="en-US" smtClean="0"/>
              <a:t>11</a:t>
            </a:fld>
            <a:endParaRPr lang="en-US"/>
          </a:p>
        </p:txBody>
      </p:sp>
    </p:spTree>
    <p:extLst>
      <p:ext uri="{BB962C8B-B14F-4D97-AF65-F5344CB8AC3E}">
        <p14:creationId xmlns:p14="http://schemas.microsoft.com/office/powerpoint/2010/main" val="108196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identified layers with significant ozone maxima. I can further analyze these layers by examining whether they are pollution or stratospheric intrusions by looking at the water mixing ratio. Stratospheric intrusions are rather dry. </a:t>
            </a:r>
          </a:p>
          <a:p>
            <a:r>
              <a:rPr lang="en-US" dirty="0"/>
              <a:t>By examining the NASA GEOS-5 nature run I found that high resolution models still cannot reproduce the layering due to spatial averaging and numerical diffusion. The observations at model resolution loses layering due to spatial averaging. A histogram of layer widths could help us decide which vertical resolution could capture these layers.</a:t>
            </a:r>
          </a:p>
          <a:p>
            <a:endParaRPr lang="en-US" dirty="0"/>
          </a:p>
        </p:txBody>
      </p:sp>
      <p:sp>
        <p:nvSpPr>
          <p:cNvPr id="4" name="Slide Number Placeholder 3"/>
          <p:cNvSpPr>
            <a:spLocks noGrp="1"/>
          </p:cNvSpPr>
          <p:nvPr>
            <p:ph type="sldNum" sz="quarter" idx="10"/>
          </p:nvPr>
        </p:nvSpPr>
        <p:spPr/>
        <p:txBody>
          <a:bodyPr/>
          <a:lstStyle/>
          <a:p>
            <a:fld id="{C906F211-1077-4BEB-9242-DC25D701DB1C}" type="slidenum">
              <a:rPr lang="en-US" smtClean="0"/>
              <a:t>12</a:t>
            </a:fld>
            <a:endParaRPr lang="en-US"/>
          </a:p>
        </p:txBody>
      </p:sp>
    </p:spTree>
    <p:extLst>
      <p:ext uri="{BB962C8B-B14F-4D97-AF65-F5344CB8AC3E}">
        <p14:creationId xmlns:p14="http://schemas.microsoft.com/office/powerpoint/2010/main" val="18441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measured ozone profile is often not a smooth curve. It exhibits narrow layers of enhanced ozone concentration (positive laminae) and of depleted ozone (negative laminae). They reflect both evolutions of stratospheric </a:t>
            </a:r>
            <a:r>
              <a:rPr lang="en-US" sz="1200" b="1" i="0" kern="1200" dirty="0">
                <a:solidFill>
                  <a:schemeClr val="tx1"/>
                </a:solidFill>
                <a:effectLst/>
                <a:latin typeface="+mn-lt"/>
                <a:ea typeface="+mn-ea"/>
                <a:cs typeface="+mn-cs"/>
              </a:rPr>
              <a:t>intrusions and pollution plumes</a:t>
            </a:r>
            <a:r>
              <a:rPr lang="en-US" sz="1200" b="0" i="0" kern="1200" dirty="0">
                <a:solidFill>
                  <a:schemeClr val="tx1"/>
                </a:solidFill>
                <a:effectLst/>
                <a:latin typeface="+mn-lt"/>
                <a:ea typeface="+mn-ea"/>
                <a:cs typeface="+mn-cs"/>
              </a:rPr>
              <a:t>. Laminae are important because they reveal much stronger long-term trends than the ozone concentration itself and seem to be more sensitive to various factors.</a:t>
            </a:r>
          </a:p>
          <a:p>
            <a:r>
              <a:rPr lang="en-US" sz="1200" b="0" i="0" kern="1200" dirty="0">
                <a:solidFill>
                  <a:schemeClr val="tx1"/>
                </a:solidFill>
                <a:effectLst/>
                <a:latin typeface="+mn-lt"/>
                <a:ea typeface="+mn-ea"/>
                <a:cs typeface="+mn-cs"/>
              </a:rPr>
              <a:t>Ozone laminae maxima at or above .08 </a:t>
            </a:r>
            <a:r>
              <a:rPr lang="en-US" sz="1200" b="0" i="0" kern="1200" dirty="0" err="1">
                <a:solidFill>
                  <a:schemeClr val="tx1"/>
                </a:solidFill>
                <a:effectLst/>
                <a:latin typeface="+mn-lt"/>
                <a:ea typeface="+mn-ea"/>
                <a:cs typeface="+mn-cs"/>
              </a:rPr>
              <a:t>ppmv</a:t>
            </a:r>
            <a:r>
              <a:rPr lang="en-US" sz="1200" b="0" i="0" kern="1200" dirty="0">
                <a:solidFill>
                  <a:schemeClr val="tx1"/>
                </a:solidFill>
                <a:effectLst/>
                <a:latin typeface="+mn-lt"/>
                <a:ea typeface="+mn-ea"/>
                <a:cs typeface="+mn-cs"/>
              </a:rPr>
              <a:t> are significant signs of pollution layers or stratospheric intrusion. Here we deal only with positive </a:t>
            </a:r>
            <a:r>
              <a:rPr lang="en-US" sz="1200" b="1" i="0" kern="1200" dirty="0">
                <a:solidFill>
                  <a:schemeClr val="tx1"/>
                </a:solidFill>
                <a:effectLst/>
                <a:latin typeface="+mn-lt"/>
                <a:ea typeface="+mn-ea"/>
                <a:cs typeface="+mn-cs"/>
              </a:rPr>
              <a:t>laminae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I examine a year’s worth of Trinidad head </a:t>
            </a:r>
            <a:r>
              <a:rPr lang="en-US" dirty="0" err="1"/>
              <a:t>ozonesondes</a:t>
            </a:r>
            <a:r>
              <a:rPr lang="en-US" dirty="0"/>
              <a:t> and find the layering there.</a:t>
            </a:r>
          </a:p>
        </p:txBody>
      </p:sp>
      <p:sp>
        <p:nvSpPr>
          <p:cNvPr id="4" name="Slide Number Placeholder 3"/>
          <p:cNvSpPr>
            <a:spLocks noGrp="1"/>
          </p:cNvSpPr>
          <p:nvPr>
            <p:ph type="sldNum" sz="quarter" idx="10"/>
          </p:nvPr>
        </p:nvSpPr>
        <p:spPr/>
        <p:txBody>
          <a:bodyPr/>
          <a:lstStyle/>
          <a:p>
            <a:fld id="{C906F211-1077-4BEB-9242-DC25D701DB1C}" type="slidenum">
              <a:rPr lang="en-US" smtClean="0"/>
              <a:t>2</a:t>
            </a:fld>
            <a:endParaRPr lang="en-US"/>
          </a:p>
        </p:txBody>
      </p:sp>
    </p:spTree>
    <p:extLst>
      <p:ext uri="{BB962C8B-B14F-4D97-AF65-F5344CB8AC3E}">
        <p14:creationId xmlns:p14="http://schemas.microsoft.com/office/powerpoint/2010/main" val="16015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keep my measurement within the free troposphere, the region between the </a:t>
            </a:r>
            <a:r>
              <a:rPr lang="en-US" dirty="0" err="1"/>
              <a:t>pbl</a:t>
            </a:r>
            <a:r>
              <a:rPr lang="en-US" dirty="0"/>
              <a:t> and the tropopause.		</a:t>
            </a:r>
          </a:p>
          <a:p>
            <a:r>
              <a:rPr lang="en-US" dirty="0"/>
              <a:t>I defined tropopause as the thermal tropopause as it would mark slowing in temperature decrease in response to the heat generated by the rapid photolysis and reformation of ozone. I want to focus on ozone lamina in the free troposphere defined as the region between the </a:t>
            </a:r>
            <a:r>
              <a:rPr lang="en-US" dirty="0" err="1"/>
              <a:t>pbl</a:t>
            </a:r>
            <a:r>
              <a:rPr lang="en-US" dirty="0"/>
              <a:t> and the tropopause</a:t>
            </a:r>
          </a:p>
          <a:p>
            <a:r>
              <a:rPr lang="en-US" dirty="0"/>
              <a:t>I fit a spline to the ozone profile because it is a differentiable, I don’t care much for the amplitude because I define the maxima using the raw data rather than the spline fit</a:t>
            </a:r>
          </a:p>
          <a:p>
            <a:r>
              <a:rPr lang="en-US" dirty="0"/>
              <a:t>I find the 2nd derivative to define the width of the layer and find the maxima contained within it. </a:t>
            </a:r>
          </a:p>
          <a:p>
            <a:r>
              <a:rPr lang="en-US" dirty="0"/>
              <a:t>I want the positive lamina to be greater than 5ppb from the width ozone values because I want to avoid noise caused by bumpy layers. (maybe draw on board)</a:t>
            </a:r>
          </a:p>
          <a:p>
            <a:r>
              <a:rPr lang="en-US" dirty="0"/>
              <a:t>I define the significant lamina to be greater than .08 </a:t>
            </a:r>
            <a:r>
              <a:rPr lang="en-US" dirty="0" err="1"/>
              <a:t>ppmv</a:t>
            </a:r>
            <a:r>
              <a:rPr lang="en-US" dirty="0"/>
              <a:t> because I want the significant lamina. Sometimes you have tropical air coming into the troposphere and it causes a shift in the profile (point that out in the video on the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the lamina to be wider than .03-3.5 km because I want to filter out noise while not including background structures of the profile. The non significant oscillations in the ozone profile are insignificant because they can be caused by gravity waves. </a:t>
            </a:r>
          </a:p>
          <a:p>
            <a:endParaRPr lang="en-US" dirty="0"/>
          </a:p>
        </p:txBody>
      </p:sp>
      <p:sp>
        <p:nvSpPr>
          <p:cNvPr id="4" name="Slide Number Placeholder 3"/>
          <p:cNvSpPr>
            <a:spLocks noGrp="1"/>
          </p:cNvSpPr>
          <p:nvPr>
            <p:ph type="sldNum" sz="quarter" idx="10"/>
          </p:nvPr>
        </p:nvSpPr>
        <p:spPr/>
        <p:txBody>
          <a:bodyPr/>
          <a:lstStyle/>
          <a:p>
            <a:fld id="{C906F211-1077-4BEB-9242-DC25D701DB1C}" type="slidenum">
              <a:rPr lang="en-US" smtClean="0"/>
              <a:t>3</a:t>
            </a:fld>
            <a:endParaRPr lang="en-US"/>
          </a:p>
        </p:txBody>
      </p:sp>
    </p:spTree>
    <p:extLst>
      <p:ext uri="{BB962C8B-B14F-4D97-AF65-F5344CB8AC3E}">
        <p14:creationId xmlns:p14="http://schemas.microsoft.com/office/powerpoint/2010/main" val="21822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this for the rest of the data from </a:t>
            </a:r>
            <a:r>
              <a:rPr lang="en-US" dirty="0" err="1"/>
              <a:t>july</a:t>
            </a:r>
            <a:r>
              <a:rPr lang="en-US" dirty="0"/>
              <a:t> 2013-June 2014. Again the red dot is the layer and the black line is the spline fit.</a:t>
            </a:r>
          </a:p>
          <a:p>
            <a:r>
              <a:rPr lang="en-US" dirty="0"/>
              <a:t>Video: Check on 07/17,08/06- tropical air coming in</a:t>
            </a:r>
          </a:p>
          <a:p>
            <a:endParaRPr lang="en-US" dirty="0"/>
          </a:p>
          <a:p>
            <a:endParaRPr lang="en-US" dirty="0"/>
          </a:p>
        </p:txBody>
      </p:sp>
      <p:sp>
        <p:nvSpPr>
          <p:cNvPr id="4" name="Slide Number Placeholder 3"/>
          <p:cNvSpPr>
            <a:spLocks noGrp="1"/>
          </p:cNvSpPr>
          <p:nvPr>
            <p:ph type="sldNum" sz="quarter" idx="10"/>
          </p:nvPr>
        </p:nvSpPr>
        <p:spPr/>
        <p:txBody>
          <a:bodyPr/>
          <a:lstStyle/>
          <a:p>
            <a:fld id="{C906F211-1077-4BEB-9242-DC25D701DB1C}" type="slidenum">
              <a:rPr lang="en-US" smtClean="0"/>
              <a:t>4</a:t>
            </a:fld>
            <a:endParaRPr lang="en-US"/>
          </a:p>
        </p:txBody>
      </p:sp>
    </p:spTree>
    <p:extLst>
      <p:ext uri="{BB962C8B-B14F-4D97-AF65-F5344CB8AC3E}">
        <p14:creationId xmlns:p14="http://schemas.microsoft.com/office/powerpoint/2010/main" val="275598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see if we can identify layers in our model. I used the NASA Goddard GEOS-5 Nature run which is a .125x.125 (approx. 10km by 10km) horizontal resolution</a:t>
            </a:r>
          </a:p>
          <a:p>
            <a:r>
              <a:rPr lang="en-US" dirty="0"/>
              <a:t>It has 72 vertical layers which span from the surface to the 80km above it, At the free troposphere, these layers are around .5 km apart. This nature run data spanned from July 2013- august 2014, the same range at which the observation data was chosen for. </a:t>
            </a:r>
          </a:p>
        </p:txBody>
      </p:sp>
      <p:sp>
        <p:nvSpPr>
          <p:cNvPr id="4" name="Slide Number Placeholder 3"/>
          <p:cNvSpPr>
            <a:spLocks noGrp="1"/>
          </p:cNvSpPr>
          <p:nvPr>
            <p:ph type="sldNum" sz="quarter" idx="10"/>
          </p:nvPr>
        </p:nvSpPr>
        <p:spPr/>
        <p:txBody>
          <a:bodyPr/>
          <a:lstStyle/>
          <a:p>
            <a:fld id="{C906F211-1077-4BEB-9242-DC25D701DB1C}" type="slidenum">
              <a:rPr lang="en-US" smtClean="0"/>
              <a:t>5</a:t>
            </a:fld>
            <a:endParaRPr lang="en-US"/>
          </a:p>
        </p:txBody>
      </p:sp>
    </p:spTree>
    <p:extLst>
      <p:ext uri="{BB962C8B-B14F-4D97-AF65-F5344CB8AC3E}">
        <p14:creationId xmlns:p14="http://schemas.microsoft.com/office/powerpoint/2010/main" val="93087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is completely different to the </a:t>
            </a:r>
            <a:r>
              <a:rPr lang="en-US" dirty="0" err="1"/>
              <a:t>ozonesonde</a:t>
            </a:r>
            <a:r>
              <a:rPr lang="en-US" dirty="0"/>
              <a:t> on some days and is generally really very poor. The dots are the observation. The blue line is the observation at model resolution and the black line is the model resolution. It does fit well at the whole scale of 0 to 30 km (</a:t>
            </a:r>
            <a:r>
              <a:rPr lang="en-US" dirty="0" err="1"/>
              <a:t>ozonesonde</a:t>
            </a:r>
            <a:r>
              <a:rPr lang="en-US" dirty="0"/>
              <a:t> height) because stratospheric ozone is around 6-8 ppm</a:t>
            </a:r>
          </a:p>
        </p:txBody>
      </p:sp>
      <p:sp>
        <p:nvSpPr>
          <p:cNvPr id="4" name="Slide Number Placeholder 3"/>
          <p:cNvSpPr>
            <a:spLocks noGrp="1"/>
          </p:cNvSpPr>
          <p:nvPr>
            <p:ph type="sldNum" sz="quarter" idx="10"/>
          </p:nvPr>
        </p:nvSpPr>
        <p:spPr/>
        <p:txBody>
          <a:bodyPr/>
          <a:lstStyle/>
          <a:p>
            <a:fld id="{C906F211-1077-4BEB-9242-DC25D701DB1C}" type="slidenum">
              <a:rPr lang="en-US" smtClean="0"/>
              <a:t>6</a:t>
            </a:fld>
            <a:endParaRPr lang="en-US"/>
          </a:p>
        </p:txBody>
      </p:sp>
    </p:spTree>
    <p:extLst>
      <p:ext uri="{BB962C8B-B14F-4D97-AF65-F5344CB8AC3E}">
        <p14:creationId xmlns:p14="http://schemas.microsoft.com/office/powerpoint/2010/main" val="2848847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completely disregards the data on some days and is generally really poor. We find that it could potentially be good for showing the seasonal however it is seen to be consistently flat (as seen by the small standard deviations) compared to observation.</a:t>
            </a:r>
          </a:p>
          <a:p>
            <a:endParaRPr lang="en-US" dirty="0"/>
          </a:p>
          <a:p>
            <a:r>
              <a:rPr lang="en-US" dirty="0"/>
              <a:t>The flatness in the modeled layers can be attributed to numerical diffusion and spatial averaging on the model grid. I’ll be first discussing numerical diffusion.  </a:t>
            </a:r>
          </a:p>
        </p:txBody>
      </p:sp>
      <p:sp>
        <p:nvSpPr>
          <p:cNvPr id="4" name="Slide Number Placeholder 3"/>
          <p:cNvSpPr>
            <a:spLocks noGrp="1"/>
          </p:cNvSpPr>
          <p:nvPr>
            <p:ph type="sldNum" sz="quarter" idx="10"/>
          </p:nvPr>
        </p:nvSpPr>
        <p:spPr/>
        <p:txBody>
          <a:bodyPr/>
          <a:lstStyle/>
          <a:p>
            <a:fld id="{C906F211-1077-4BEB-9242-DC25D701DB1C}" type="slidenum">
              <a:rPr lang="en-US" smtClean="0"/>
              <a:t>7</a:t>
            </a:fld>
            <a:endParaRPr lang="en-US"/>
          </a:p>
        </p:txBody>
      </p:sp>
    </p:spTree>
    <p:extLst>
      <p:ext uri="{BB962C8B-B14F-4D97-AF65-F5344CB8AC3E}">
        <p14:creationId xmlns:p14="http://schemas.microsoft.com/office/powerpoint/2010/main" val="366730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dirty="0">
                <a:solidFill>
                  <a:schemeClr val="dk1"/>
                </a:solidFill>
              </a:rPr>
              <a:t>A pollution plume or stratospheric intrusion will be expressed as layers in the vertical ozone profile. Numerical diffusion causes the premature breakdown of these plumes, resulting in a flat profile. </a:t>
            </a:r>
            <a:endParaRPr lang="en" dirty="0">
              <a:solidFill>
                <a:schemeClr val="dk1"/>
              </a:solidFill>
            </a:endParaRPr>
          </a:p>
          <a:p>
            <a:pPr lvl="0" rtl="0">
              <a:spcBef>
                <a:spcPts val="0"/>
              </a:spcBef>
              <a:buNone/>
            </a:pPr>
            <a:r>
              <a:rPr lang="en" dirty="0">
                <a:solidFill>
                  <a:schemeClr val="dk1"/>
                </a:solidFill>
              </a:rPr>
              <a:t>Solving the advection equation using a finite difference numerical scheme introduces error that is precisely analogous to physical diffusion</a:t>
            </a:r>
          </a:p>
          <a:p>
            <a:pPr lvl="0" rtl="0">
              <a:spcBef>
                <a:spcPts val="0"/>
              </a:spcBef>
              <a:buNone/>
            </a:pPr>
            <a:r>
              <a:rPr lang="en" dirty="0">
                <a:solidFill>
                  <a:schemeClr val="dk1"/>
                </a:solidFill>
              </a:rPr>
              <a:t>In the absence of molecular diffusion (i.e. the error), the continuity equation prescribes that the chemical concentration within the plume should remain constant in time even with stretching of the plume. However, numerical diffusion in the advection algorithm causes the plume to decay rapidly when stretched because it causes the plume to be poorly resolved </a:t>
            </a:r>
          </a:p>
          <a:p>
            <a:pPr lvl="0" rtl="0">
              <a:spcBef>
                <a:spcPts val="0"/>
              </a:spcBef>
              <a:buNone/>
            </a:pPr>
            <a:endParaRPr dirty="0">
              <a:solidFill>
                <a:schemeClr val="dk1"/>
              </a:solidFill>
            </a:endParaRPr>
          </a:p>
          <a:p>
            <a:pPr lvl="0" rtl="0">
              <a:spcBef>
                <a:spcPts val="0"/>
              </a:spcBef>
              <a:buNone/>
            </a:pPr>
            <a:r>
              <a:rPr lang="en" dirty="0">
                <a:solidFill>
                  <a:schemeClr val="dk1"/>
                </a:solidFill>
              </a:rPr>
              <a:t>We can see this in the diagram above, under pure advection, if the plume is shifted to the right, it should maintain its </a:t>
            </a:r>
            <a:r>
              <a:rPr lang="en-US" dirty="0">
                <a:solidFill>
                  <a:schemeClr val="dk1"/>
                </a:solidFill>
              </a:rPr>
              <a:t>shape</a:t>
            </a:r>
            <a:r>
              <a:rPr lang="en" dirty="0">
                <a:solidFill>
                  <a:schemeClr val="dk1"/>
                </a:solidFill>
              </a:rPr>
              <a:t>, </a:t>
            </a:r>
            <a:r>
              <a:rPr lang="en-US" dirty="0">
                <a:solidFill>
                  <a:schemeClr val="dk1"/>
                </a:solidFill>
              </a:rPr>
              <a:t>however </a:t>
            </a:r>
            <a:r>
              <a:rPr lang="en-US" dirty="0" err="1">
                <a:solidFill>
                  <a:schemeClr val="dk1"/>
                </a:solidFill>
              </a:rPr>
              <a:t>numerica</a:t>
            </a:r>
            <a:r>
              <a:rPr lang="en-US" dirty="0">
                <a:solidFill>
                  <a:schemeClr val="dk1"/>
                </a:solidFill>
              </a:rPr>
              <a:t> diffusion at sharp concentration gradients causes a decrease in the maximum mixing ratio</a:t>
            </a:r>
            <a:endParaRPr lang="en"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960484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is a loss of mixing ratio under numerical diffusion</a:t>
            </a:r>
          </a:p>
          <a:p>
            <a:r>
              <a:rPr lang="en-US" dirty="0"/>
              <a:t>GEOS-5 is a third order piecewise parabolic scheme. These higher </a:t>
            </a:r>
            <a:r>
              <a:rPr lang="en-US" dirty="0" err="1"/>
              <a:t>higher</a:t>
            </a:r>
            <a:r>
              <a:rPr lang="en-US" dirty="0"/>
              <a:t> order finite difference schemes are more accurate but they still break down at sharp gradients/</a:t>
            </a:r>
            <a:r>
              <a:rPr lang="en-US" dirty="0" err="1"/>
              <a:t>dicontinuities</a:t>
            </a:r>
            <a:r>
              <a:rPr lang="en-US" dirty="0"/>
              <a:t> (flux limiter to prevent spurious oscillations).</a:t>
            </a:r>
          </a:p>
          <a:p>
            <a:endParaRPr lang="en-US" dirty="0"/>
          </a:p>
        </p:txBody>
      </p:sp>
    </p:spTree>
    <p:extLst>
      <p:ext uri="{BB962C8B-B14F-4D97-AF65-F5344CB8AC3E}">
        <p14:creationId xmlns:p14="http://schemas.microsoft.com/office/powerpoint/2010/main" val="2016017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5D98-4127-4D6E-8BF5-942C5100A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DA49DB-D826-422C-8FEA-DEBEEA512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1696D7-95A8-4A42-B9C9-311A83881B56}"/>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AECA554E-8389-4B4D-84F5-44415EFAE3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4D36F-A399-43D1-B3FD-6B5B55B036A8}"/>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65939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C6AC-2066-41FF-83EB-E7C9EC91CF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F26195-0725-4B2D-9B58-6683982EEB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2ABFA-0D36-47E9-8A05-87F8BBDFF493}"/>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6F3BA484-BF19-4B41-941E-5FAB8B444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457CD-5EA9-444B-8C6A-5776DBE21BB7}"/>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3730468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18FCD-3079-4F55-AA5A-6022D9355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BA9C-5790-4386-A68E-B21C667388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BFA83-3B34-418F-A9E5-CF8583DB5BC6}"/>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8B653048-51AD-4EE9-B073-65E193DF3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284E0-DB48-4FD0-A163-235A323D48FD}"/>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7119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98161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3B6F-37FE-4E23-BF10-6280C91BB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9AE3ED-020A-4691-87E5-D8C08EEAA6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8C289-33BF-4F90-9EEF-782CAE340664}"/>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CD12E3E6-2267-4C7E-B791-6C7551F19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D8405-B520-4F62-9358-596765C2F08D}"/>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485085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E591-0F80-461F-86C3-DED8BFD855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4E4CED-B8A4-48EC-8DBB-3FB1078953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3B996A-DFC8-4D67-8351-792D233CA822}"/>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521853D5-5F75-4EAD-BB79-0B492937C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83F77-66FA-4703-952A-0879CE3F0588}"/>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087118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6402-16C8-4739-B24F-03D12A95C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1C4B7-8509-48FB-AB09-E684E16E3E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B18F1-2609-49ED-8765-8777E54067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E3E62D-00C8-46DB-977C-C46C57ACFD96}"/>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6" name="Footer Placeholder 5">
            <a:extLst>
              <a:ext uri="{FF2B5EF4-FFF2-40B4-BE49-F238E27FC236}">
                <a16:creationId xmlns:a16="http://schemas.microsoft.com/office/drawing/2014/main" id="{09015CD0-AA44-4CFF-86AF-C3AE6CC39A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2F44B-194B-468A-AB1A-D25B8AABA16F}"/>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450969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7BA2-98B2-41E5-9114-3BED587AFC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AE1C50-99FD-44DC-8F38-BBE8058B1D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77D5A2-58C9-42F5-9FD6-074FF72606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206465-EA2E-430D-BEE9-756B3E6D10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C2745C-6AA3-412A-94B4-E13ADB84AF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FFF8A3-8FC5-4DAE-BFEA-9B4D1221EA08}"/>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8" name="Footer Placeholder 7">
            <a:extLst>
              <a:ext uri="{FF2B5EF4-FFF2-40B4-BE49-F238E27FC236}">
                <a16:creationId xmlns:a16="http://schemas.microsoft.com/office/drawing/2014/main" id="{9586F4E2-453C-47F0-A4AA-81AE1533E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D259BD-FD49-4EC6-8FE1-1A53F86E5850}"/>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415363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132D-8E7A-47B0-9678-A4809B8002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F4CDE9-9845-4732-9AD8-5FEA858E3A37}"/>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4" name="Footer Placeholder 3">
            <a:extLst>
              <a:ext uri="{FF2B5EF4-FFF2-40B4-BE49-F238E27FC236}">
                <a16:creationId xmlns:a16="http://schemas.microsoft.com/office/drawing/2014/main" id="{089B1850-7972-48DA-B2B5-A2A8AB02A2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D515C5-0B1D-4E7D-BC58-262A7DA46C29}"/>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919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9043E1-EA05-49F6-BC4C-05101D720E54}"/>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3" name="Footer Placeholder 2">
            <a:extLst>
              <a:ext uri="{FF2B5EF4-FFF2-40B4-BE49-F238E27FC236}">
                <a16:creationId xmlns:a16="http://schemas.microsoft.com/office/drawing/2014/main" id="{419416D3-66D7-4F1E-AEA6-F61BBD64A4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2AEABB-7613-4C49-979D-639A27602691}"/>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3759636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9574-41A4-434F-873C-FDCFC16F6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25714B-6A69-44CC-8404-7C9586A5F9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1C6106-7CA2-4CF2-97FB-9FA0F0110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B8E200-C6B3-4596-A131-CB5ADA22B249}"/>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6" name="Footer Placeholder 5">
            <a:extLst>
              <a:ext uri="{FF2B5EF4-FFF2-40B4-BE49-F238E27FC236}">
                <a16:creationId xmlns:a16="http://schemas.microsoft.com/office/drawing/2014/main" id="{2B431A0C-6F21-4FAA-B58F-5309BCFD4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A05764-5236-4628-AADA-61664F2848BA}"/>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22828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1047-AC40-4344-8F98-C24D95884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119D8-0C87-4CB4-826D-90307397F3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55643A-9013-451C-8A7D-EEFFE59E47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954138-5609-41B0-A0BD-31199C0641EF}"/>
              </a:ext>
            </a:extLst>
          </p:cNvPr>
          <p:cNvSpPr>
            <a:spLocks noGrp="1"/>
          </p:cNvSpPr>
          <p:nvPr>
            <p:ph type="dt" sz="half" idx="10"/>
          </p:nvPr>
        </p:nvSpPr>
        <p:spPr/>
        <p:txBody>
          <a:bodyPr/>
          <a:lstStyle/>
          <a:p>
            <a:fld id="{B4BB290C-BAA0-4E17-9000-5F9EF8DA3E96}" type="datetimeFigureOut">
              <a:rPr lang="en-US" smtClean="0"/>
              <a:t>12/12/2017</a:t>
            </a:fld>
            <a:endParaRPr lang="en-US"/>
          </a:p>
        </p:txBody>
      </p:sp>
      <p:sp>
        <p:nvSpPr>
          <p:cNvPr id="6" name="Footer Placeholder 5">
            <a:extLst>
              <a:ext uri="{FF2B5EF4-FFF2-40B4-BE49-F238E27FC236}">
                <a16:creationId xmlns:a16="http://schemas.microsoft.com/office/drawing/2014/main" id="{8D35EE86-068B-4629-9D11-C7C2D4891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1AA3F3-6E7B-4B51-BF07-4152BFC5E848}"/>
              </a:ext>
            </a:extLst>
          </p:cNvPr>
          <p:cNvSpPr>
            <a:spLocks noGrp="1"/>
          </p:cNvSpPr>
          <p:nvPr>
            <p:ph type="sldNum" sz="quarter" idx="12"/>
          </p:nvPr>
        </p:nvSpPr>
        <p:spPr/>
        <p:txBody>
          <a:bodyPr/>
          <a:lstStyle/>
          <a:p>
            <a:fld id="{A80B8DCB-8515-4B1C-AB19-9901DBAD0E05}" type="slidenum">
              <a:rPr lang="en-US" smtClean="0"/>
              <a:t>‹#›</a:t>
            </a:fld>
            <a:endParaRPr lang="en-US"/>
          </a:p>
        </p:txBody>
      </p:sp>
    </p:spTree>
    <p:extLst>
      <p:ext uri="{BB962C8B-B14F-4D97-AF65-F5344CB8AC3E}">
        <p14:creationId xmlns:p14="http://schemas.microsoft.com/office/powerpoint/2010/main" val="2603461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99DA08-AB7B-441F-95AE-AE4ED4030B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6CFD05-57D3-4391-8C6E-9549F6571E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CBC72-2199-43E6-8A61-2D3FB64A45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BB290C-BAA0-4E17-9000-5F9EF8DA3E96}" type="datetimeFigureOut">
              <a:rPr lang="en-US" smtClean="0"/>
              <a:t>12/12/2017</a:t>
            </a:fld>
            <a:endParaRPr lang="en-US"/>
          </a:p>
        </p:txBody>
      </p:sp>
      <p:sp>
        <p:nvSpPr>
          <p:cNvPr id="5" name="Footer Placeholder 4">
            <a:extLst>
              <a:ext uri="{FF2B5EF4-FFF2-40B4-BE49-F238E27FC236}">
                <a16:creationId xmlns:a16="http://schemas.microsoft.com/office/drawing/2014/main" id="{778F1D8C-8753-4EC9-A8E5-43CC03383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F8F42-1814-4651-B3B9-64293EDBF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B8DCB-8515-4B1C-AB19-9901DBAD0E05}" type="slidenum">
              <a:rPr lang="en-US" smtClean="0"/>
              <a:t>‹#›</a:t>
            </a:fld>
            <a:endParaRPr lang="en-US"/>
          </a:p>
        </p:txBody>
      </p:sp>
    </p:spTree>
    <p:extLst>
      <p:ext uri="{BB962C8B-B14F-4D97-AF65-F5344CB8AC3E}">
        <p14:creationId xmlns:p14="http://schemas.microsoft.com/office/powerpoint/2010/main" val="2030094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60.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855800-29AE-4BCD-BE7D-5FBADA6B89E7}"/>
              </a:ext>
            </a:extLst>
          </p:cNvPr>
          <p:cNvSpPr/>
          <p:nvPr/>
        </p:nvSpPr>
        <p:spPr>
          <a:xfrm>
            <a:off x="0" y="-2"/>
            <a:ext cx="12192000" cy="685800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DA1DC-0837-4DAD-8EC3-1BC9A25D68EE}"/>
              </a:ext>
            </a:extLst>
          </p:cNvPr>
          <p:cNvSpPr>
            <a:spLocks noGrp="1"/>
          </p:cNvSpPr>
          <p:nvPr>
            <p:ph type="ctrTitle"/>
          </p:nvPr>
        </p:nvSpPr>
        <p:spPr>
          <a:xfrm>
            <a:off x="5666509" y="734296"/>
            <a:ext cx="5874327" cy="3800913"/>
          </a:xfrm>
        </p:spPr>
        <p:txBody>
          <a:bodyPr>
            <a:normAutofit fontScale="90000"/>
          </a:bodyPr>
          <a:lstStyle/>
          <a:p>
            <a:r>
              <a:rPr lang="en-US" dirty="0">
                <a:solidFill>
                  <a:schemeClr val="bg1"/>
                </a:solidFill>
              </a:rPr>
              <a:t>Detecting ozone layers from </a:t>
            </a:r>
            <a:r>
              <a:rPr lang="en-US" dirty="0" err="1">
                <a:solidFill>
                  <a:schemeClr val="bg1"/>
                </a:solidFill>
              </a:rPr>
              <a:t>ozonesondes</a:t>
            </a:r>
            <a:r>
              <a:rPr lang="en-US" dirty="0">
                <a:solidFill>
                  <a:schemeClr val="bg1"/>
                </a:solidFill>
              </a:rPr>
              <a:t>; Comparing layering to model</a:t>
            </a:r>
          </a:p>
        </p:txBody>
      </p:sp>
      <p:sp>
        <p:nvSpPr>
          <p:cNvPr id="3" name="Subtitle 2">
            <a:extLst>
              <a:ext uri="{FF2B5EF4-FFF2-40B4-BE49-F238E27FC236}">
                <a16:creationId xmlns:a16="http://schemas.microsoft.com/office/drawing/2014/main" id="{3F8FE15A-CD9D-45C9-8CA4-0A52E224FDD5}"/>
              </a:ext>
            </a:extLst>
          </p:cNvPr>
          <p:cNvSpPr>
            <a:spLocks noGrp="1"/>
          </p:cNvSpPr>
          <p:nvPr>
            <p:ph type="subTitle" idx="1"/>
          </p:nvPr>
        </p:nvSpPr>
        <p:spPr>
          <a:xfrm>
            <a:off x="5763491" y="4973779"/>
            <a:ext cx="5777345" cy="990604"/>
          </a:xfrm>
        </p:spPr>
        <p:txBody>
          <a:bodyPr/>
          <a:lstStyle/>
          <a:p>
            <a:r>
              <a:rPr lang="en-US" dirty="0">
                <a:solidFill>
                  <a:schemeClr val="bg1"/>
                </a:solidFill>
              </a:rPr>
              <a:t>Ada Shaw</a:t>
            </a:r>
          </a:p>
          <a:p>
            <a:r>
              <a:rPr lang="en-US" dirty="0">
                <a:solidFill>
                  <a:schemeClr val="bg1"/>
                </a:solidFill>
              </a:rPr>
              <a:t>12/14/2017</a:t>
            </a:r>
          </a:p>
        </p:txBody>
      </p:sp>
      <p:pic>
        <p:nvPicPr>
          <p:cNvPr id="1030" name="Picture 6" descr="https://www.dwd.de/EN/research/observing_atmosphere/composition_atmosphere/ozone/img/o3_sonde_launch.png?__blob=normal&amp;v=3">
            <a:extLst>
              <a:ext uri="{FF2B5EF4-FFF2-40B4-BE49-F238E27FC236}">
                <a16:creationId xmlns:a16="http://schemas.microsoft.com/office/drawing/2014/main" id="{73194C9B-0374-4370-AE03-FADB354D3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84" y="720441"/>
            <a:ext cx="4224336" cy="52822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22B414-BF58-48FC-97E7-4515E681075D}"/>
              </a:ext>
            </a:extLst>
          </p:cNvPr>
          <p:cNvSpPr txBox="1"/>
          <p:nvPr/>
        </p:nvSpPr>
        <p:spPr>
          <a:xfrm>
            <a:off x="0" y="6539345"/>
            <a:ext cx="11540836" cy="369332"/>
          </a:xfrm>
          <a:prstGeom prst="rect">
            <a:avLst/>
          </a:prstGeom>
          <a:noFill/>
        </p:spPr>
        <p:txBody>
          <a:bodyPr wrap="square" rtlCol="0">
            <a:spAutoFit/>
          </a:bodyPr>
          <a:lstStyle/>
          <a:p>
            <a:r>
              <a:rPr lang="en-US" dirty="0">
                <a:solidFill>
                  <a:schemeClr val="bg1"/>
                </a:solidFill>
              </a:rPr>
              <a:t>https://www.dwd.de/EN/research/observing_atmosphere/composition_atmosphere/ozone/cont_nav/o3_measprog.html</a:t>
            </a:r>
          </a:p>
        </p:txBody>
      </p:sp>
    </p:spTree>
    <p:extLst>
      <p:ext uri="{BB962C8B-B14F-4D97-AF65-F5344CB8AC3E}">
        <p14:creationId xmlns:p14="http://schemas.microsoft.com/office/powerpoint/2010/main" val="410774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3F76-F029-47EA-A309-94CEC8DC495F}"/>
              </a:ext>
            </a:extLst>
          </p:cNvPr>
          <p:cNvSpPr/>
          <p:nvPr/>
        </p:nvSpPr>
        <p:spPr>
          <a:xfrm>
            <a:off x="0" y="6456218"/>
            <a:ext cx="12192000" cy="401782"/>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6621F9-A498-4C15-89E7-62DAC9CF2D02}"/>
              </a:ext>
            </a:extLst>
          </p:cNvPr>
          <p:cNvSpPr/>
          <p:nvPr/>
        </p:nvSpPr>
        <p:spPr>
          <a:xfrm>
            <a:off x="0" y="-1"/>
            <a:ext cx="12192000" cy="10252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Spatial Averaging</a:t>
            </a:r>
          </a:p>
        </p:txBody>
      </p:sp>
      <p:pic>
        <p:nvPicPr>
          <p:cNvPr id="3" name="Picture 2">
            <a:extLst>
              <a:ext uri="{FF2B5EF4-FFF2-40B4-BE49-F238E27FC236}">
                <a16:creationId xmlns:a16="http://schemas.microsoft.com/office/drawing/2014/main" id="{893B4EB4-4917-4E8D-A3EE-090B0DBA6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736" y="2258540"/>
            <a:ext cx="3593447" cy="3593447"/>
          </a:xfrm>
          <a:prstGeom prst="rect">
            <a:avLst/>
          </a:prstGeom>
        </p:spPr>
      </p:pic>
      <p:pic>
        <p:nvPicPr>
          <p:cNvPr id="7" name="Picture 6">
            <a:extLst>
              <a:ext uri="{FF2B5EF4-FFF2-40B4-BE49-F238E27FC236}">
                <a16:creationId xmlns:a16="http://schemas.microsoft.com/office/drawing/2014/main" id="{530575FC-39DB-46E3-BD7D-10A42765B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6826" y="2258293"/>
            <a:ext cx="3637944" cy="3637944"/>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2105ACA-2C19-4200-92A9-A9918EECB2D5}"/>
                  </a:ext>
                </a:extLst>
              </p:cNvPr>
              <p:cNvSpPr txBox="1"/>
              <p:nvPr/>
            </p:nvSpPr>
            <p:spPr>
              <a:xfrm>
                <a:off x="574157" y="3455098"/>
                <a:ext cx="3742661" cy="1200329"/>
              </a:xfrm>
              <a:prstGeom prst="rect">
                <a:avLst/>
              </a:prstGeom>
              <a:noFill/>
            </p:spPr>
            <p:txBody>
              <a:bodyPr wrap="square" rtlCol="0">
                <a:spAutoFit/>
              </a:bodyPr>
              <a:lstStyle/>
              <a:p>
                <a:r>
                  <a:rPr lang="en-US" dirty="0"/>
                  <a:t> o   observation</a:t>
                </a:r>
              </a:p>
              <a:p>
                <a:r>
                  <a:rPr lang="en-US" dirty="0"/>
                  <a:t>--    spline fit on binned observation</a:t>
                </a:r>
              </a:p>
              <a:p>
                <a:r>
                  <a:rPr lang="en-US" dirty="0">
                    <a:solidFill>
                      <a:srgbClr val="FF0000"/>
                    </a:solidFill>
                  </a:rPr>
                  <a:t>o    observation layers</a:t>
                </a:r>
              </a:p>
              <a:p>
                <a:r>
                  <a:rPr lang="en-US" dirty="0">
                    <a:solidFill>
                      <a:srgbClr val="FF0000"/>
                    </a:solidFill>
                  </a:rPr>
                  <a:t>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rgbClr val="FF0000"/>
                    </a:solidFill>
                  </a:rPr>
                  <a:t>     </a:t>
                </a:r>
                <a:r>
                  <a:rPr lang="en-US" dirty="0"/>
                  <a:t>binned observation</a:t>
                </a:r>
                <a:endParaRPr lang="en-US" dirty="0">
                  <a:solidFill>
                    <a:srgbClr val="FF0000"/>
                  </a:solidFill>
                </a:endParaRPr>
              </a:p>
            </p:txBody>
          </p:sp>
        </mc:Choice>
        <mc:Fallback>
          <p:sp>
            <p:nvSpPr>
              <p:cNvPr id="8" name="TextBox 7">
                <a:extLst>
                  <a:ext uri="{FF2B5EF4-FFF2-40B4-BE49-F238E27FC236}">
                    <a16:creationId xmlns:a16="http://schemas.microsoft.com/office/drawing/2014/main" id="{F2105ACA-2C19-4200-92A9-A9918EECB2D5}"/>
                  </a:ext>
                </a:extLst>
              </p:cNvPr>
              <p:cNvSpPr txBox="1">
                <a:spLocks noRot="1" noChangeAspect="1" noMove="1" noResize="1" noEditPoints="1" noAdjustHandles="1" noChangeArrowheads="1" noChangeShapeType="1" noTextEdit="1"/>
              </p:cNvSpPr>
              <p:nvPr/>
            </p:nvSpPr>
            <p:spPr>
              <a:xfrm>
                <a:off x="574157" y="3455098"/>
                <a:ext cx="3742661" cy="1200329"/>
              </a:xfrm>
              <a:prstGeom prst="rect">
                <a:avLst/>
              </a:prstGeom>
              <a:blipFill>
                <a:blip r:embed="rId5"/>
                <a:stretch>
                  <a:fillRect l="-1303" t="-3046" b="-7107"/>
                </a:stretch>
              </a:blipFill>
            </p:spPr>
            <p:txBody>
              <a:bodyPr/>
              <a:lstStyle/>
              <a:p>
                <a:r>
                  <a:rPr lang="en-US">
                    <a:noFill/>
                  </a:rPr>
                  <a:t> </a:t>
                </a:r>
              </a:p>
            </p:txBody>
          </p:sp>
        </mc:Fallback>
      </mc:AlternateContent>
    </p:spTree>
    <p:extLst>
      <p:ext uri="{BB962C8B-B14F-4D97-AF65-F5344CB8AC3E}">
        <p14:creationId xmlns:p14="http://schemas.microsoft.com/office/powerpoint/2010/main" val="1100639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AA5071-2A28-489F-8329-CA8AC3D029FA}"/>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CA0C9A-5EF1-4A6D-8A12-7788AE707D60}"/>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Spatial Averaging </a:t>
            </a:r>
          </a:p>
        </p:txBody>
      </p:sp>
      <p:pic>
        <p:nvPicPr>
          <p:cNvPr id="10" name="Picture 9">
            <a:extLst>
              <a:ext uri="{FF2B5EF4-FFF2-40B4-BE49-F238E27FC236}">
                <a16:creationId xmlns:a16="http://schemas.microsoft.com/office/drawing/2014/main" id="{02309ECA-BA14-4540-81B0-CAD8FADA2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93" y="1270591"/>
            <a:ext cx="4572000" cy="4572000"/>
          </a:xfrm>
          <a:prstGeom prst="rect">
            <a:avLst/>
          </a:prstGeom>
        </p:spPr>
      </p:pic>
      <p:pic>
        <p:nvPicPr>
          <p:cNvPr id="12" name="Picture 11">
            <a:extLst>
              <a:ext uri="{FF2B5EF4-FFF2-40B4-BE49-F238E27FC236}">
                <a16:creationId xmlns:a16="http://schemas.microsoft.com/office/drawing/2014/main" id="{14031213-08D4-43B5-94C4-B1EF41372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642" y="1771931"/>
            <a:ext cx="3937590" cy="3937590"/>
          </a:xfrm>
          <a:prstGeom prst="rect">
            <a:avLst/>
          </a:prstGeom>
        </p:spPr>
      </p:pic>
      <p:cxnSp>
        <p:nvCxnSpPr>
          <p:cNvPr id="14" name="Straight Connector 13">
            <a:extLst>
              <a:ext uri="{FF2B5EF4-FFF2-40B4-BE49-F238E27FC236}">
                <a16:creationId xmlns:a16="http://schemas.microsoft.com/office/drawing/2014/main" id="{FB84559F-9EA9-49C5-8B44-CA761FB0ADEE}"/>
              </a:ext>
            </a:extLst>
          </p:cNvPr>
          <p:cNvCxnSpPr/>
          <p:nvPr/>
        </p:nvCxnSpPr>
        <p:spPr>
          <a:xfrm>
            <a:off x="7579608" y="2214390"/>
            <a:ext cx="0" cy="288642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4F86979-4C2C-4791-8D16-961E583C7E09}"/>
                  </a:ext>
                </a:extLst>
              </p:cNvPr>
              <p:cNvSpPr txBox="1"/>
              <p:nvPr/>
            </p:nvSpPr>
            <p:spPr>
              <a:xfrm>
                <a:off x="7700789" y="2610998"/>
                <a:ext cx="2612791" cy="369332"/>
              </a:xfrm>
              <a:prstGeom prst="rect">
                <a:avLst/>
              </a:prstGeom>
              <a:noFill/>
            </p:spPr>
            <p:txBody>
              <a:bodyPr wrap="square" rtlCol="0">
                <a:spAutoFit/>
              </a:bodyPr>
              <a:lstStyle/>
              <a:p>
                <a:r>
                  <a:rPr lang="en-US" dirty="0"/>
                  <a:t>Mean=.759(</a:t>
                </a:r>
                <a14:m>
                  <m:oMath xmlns:m="http://schemas.openxmlformats.org/officeDocument/2006/math">
                    <m:r>
                      <a:rPr lang="en-US" b="0" i="1" smtClean="0">
                        <a:latin typeface="Cambria Math" panose="02040503050406030204" pitchFamily="18" charset="0"/>
                      </a:rPr>
                      <m:t>±.0354</m:t>
                    </m:r>
                  </m:oMath>
                </a14:m>
                <a:r>
                  <a:rPr lang="en-US" dirty="0"/>
                  <a:t>) km</a:t>
                </a:r>
              </a:p>
            </p:txBody>
          </p:sp>
        </mc:Choice>
        <mc:Fallback>
          <p:sp>
            <p:nvSpPr>
              <p:cNvPr id="15" name="TextBox 14">
                <a:extLst>
                  <a:ext uri="{FF2B5EF4-FFF2-40B4-BE49-F238E27FC236}">
                    <a16:creationId xmlns:a16="http://schemas.microsoft.com/office/drawing/2014/main" id="{94F86979-4C2C-4791-8D16-961E583C7E09}"/>
                  </a:ext>
                </a:extLst>
              </p:cNvPr>
              <p:cNvSpPr txBox="1">
                <a:spLocks noRot="1" noChangeAspect="1" noMove="1" noResize="1" noEditPoints="1" noAdjustHandles="1" noChangeArrowheads="1" noChangeShapeType="1" noTextEdit="1"/>
              </p:cNvSpPr>
              <p:nvPr/>
            </p:nvSpPr>
            <p:spPr>
              <a:xfrm>
                <a:off x="7700789" y="2610998"/>
                <a:ext cx="2612791" cy="369332"/>
              </a:xfrm>
              <a:prstGeom prst="rect">
                <a:avLst/>
              </a:prstGeom>
              <a:blipFill>
                <a:blip r:embed="rId5"/>
                <a:stretch>
                  <a:fillRect l="-1865"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9000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AA5071-2A28-489F-8329-CA8AC3D029FA}"/>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CA0C9A-5EF1-4A6D-8A12-7788AE707D60}"/>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Summary + next steps</a:t>
            </a:r>
          </a:p>
        </p:txBody>
      </p:sp>
      <p:sp>
        <p:nvSpPr>
          <p:cNvPr id="2" name="TextBox 1">
            <a:extLst>
              <a:ext uri="{FF2B5EF4-FFF2-40B4-BE49-F238E27FC236}">
                <a16:creationId xmlns:a16="http://schemas.microsoft.com/office/drawing/2014/main" id="{EF27B0F1-3EC4-4A2F-AE21-5C88D7D7677F}"/>
              </a:ext>
            </a:extLst>
          </p:cNvPr>
          <p:cNvSpPr txBox="1"/>
          <p:nvPr/>
        </p:nvSpPr>
        <p:spPr>
          <a:xfrm>
            <a:off x="871870" y="1552353"/>
            <a:ext cx="10909004"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Identified layers with significant ozone maxima</a:t>
            </a:r>
          </a:p>
          <a:p>
            <a:pPr marL="914400" lvl="1" indent="-457200">
              <a:buFont typeface="Arial" panose="020B0604020202020204" pitchFamily="34" charset="0"/>
              <a:buChar char="•"/>
            </a:pPr>
            <a:r>
              <a:rPr lang="en-US" sz="2800" dirty="0"/>
              <a:t>Look at water vapor mixing ratio to identify stratospheric intrusions</a:t>
            </a:r>
          </a:p>
          <a:p>
            <a:pPr marL="457200" indent="-457200">
              <a:buFont typeface="Arial" panose="020B0604020202020204" pitchFamily="34" charset="0"/>
              <a:buChar char="•"/>
            </a:pPr>
            <a:r>
              <a:rPr lang="en-US" sz="2800" dirty="0"/>
              <a:t>Found that model doesn’t reproduce such layering and this is due to spatial averaging and numerical diffusion</a:t>
            </a:r>
          </a:p>
          <a:p>
            <a:pPr marL="457200" indent="-457200">
              <a:buFont typeface="Arial" panose="020B0604020202020204" pitchFamily="34" charset="0"/>
              <a:buChar char="•"/>
            </a:pPr>
            <a:r>
              <a:rPr lang="en-US" sz="2800" dirty="0"/>
              <a:t>Observations at model resolution loses layering due to spatial averaging</a:t>
            </a:r>
          </a:p>
          <a:p>
            <a:pPr marL="914400" lvl="1" indent="-457200">
              <a:buFont typeface="Arial" panose="020B0604020202020204" pitchFamily="34" charset="0"/>
              <a:buChar char="•"/>
            </a:pPr>
            <a:r>
              <a:rPr lang="en-US" sz="2800" dirty="0"/>
              <a:t>histogram of layer widths could help us decide which vertical resolution could capture these layers</a:t>
            </a:r>
          </a:p>
          <a:p>
            <a:endParaRPr lang="en-US" sz="2800" dirty="0"/>
          </a:p>
        </p:txBody>
      </p:sp>
    </p:spTree>
    <p:extLst>
      <p:ext uri="{BB962C8B-B14F-4D97-AF65-F5344CB8AC3E}">
        <p14:creationId xmlns:p14="http://schemas.microsoft.com/office/powerpoint/2010/main" val="492696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AA5071-2A28-489F-8329-CA8AC3D029FA}"/>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CA0C9A-5EF1-4A6D-8A12-7788AE707D60}"/>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Reference</a:t>
            </a:r>
          </a:p>
        </p:txBody>
      </p:sp>
      <p:sp>
        <p:nvSpPr>
          <p:cNvPr id="2" name="TextBox 1">
            <a:extLst>
              <a:ext uri="{FF2B5EF4-FFF2-40B4-BE49-F238E27FC236}">
                <a16:creationId xmlns:a16="http://schemas.microsoft.com/office/drawing/2014/main" id="{6A7AEA5A-7738-4CBB-B4F6-5A62620A4170}"/>
              </a:ext>
            </a:extLst>
          </p:cNvPr>
          <p:cNvSpPr txBox="1"/>
          <p:nvPr/>
        </p:nvSpPr>
        <p:spPr>
          <a:xfrm>
            <a:off x="0" y="1528188"/>
            <a:ext cx="12192000" cy="4062651"/>
          </a:xfrm>
          <a:prstGeom prst="rect">
            <a:avLst/>
          </a:prstGeom>
          <a:noFill/>
        </p:spPr>
        <p:txBody>
          <a:bodyPr wrap="square" rtlCol="0">
            <a:spAutoFit/>
          </a:bodyPr>
          <a:lstStyle/>
          <a:p>
            <a:r>
              <a:rPr lang="en-US" dirty="0" err="1"/>
              <a:t>Hudman</a:t>
            </a:r>
            <a:r>
              <a:rPr lang="en-US" dirty="0"/>
              <a:t>, R. C., et al. "Ozone production in transpacific Asian pollution plumes and implications for ozone air quality in California." </a:t>
            </a:r>
            <a:r>
              <a:rPr lang="en-US" i="1" dirty="0"/>
              <a:t>Journal of Geophysical Research: Atmospheres</a:t>
            </a:r>
            <a:r>
              <a:rPr lang="en-US" dirty="0"/>
              <a:t>109.D23 (2004).</a:t>
            </a:r>
          </a:p>
          <a:p>
            <a:endParaRPr lang="en-US" sz="2000" dirty="0"/>
          </a:p>
          <a:p>
            <a:r>
              <a:rPr lang="en-US" dirty="0"/>
              <a:t>Eastham, Sebastian D., and Daniel J. Jacob. "Limits on the ability of global Eulerian models to resolve intercontinental transport of chemical plumes." </a:t>
            </a:r>
            <a:r>
              <a:rPr lang="en-US" i="1" dirty="0"/>
              <a:t>Atmospheric Chemistry and Physics</a:t>
            </a:r>
            <a:r>
              <a:rPr lang="en-US" dirty="0"/>
              <a:t> 17.4 (2017): 2543-2553.</a:t>
            </a:r>
          </a:p>
          <a:p>
            <a:endParaRPr lang="en-US" sz="2000" dirty="0"/>
          </a:p>
          <a:p>
            <a:r>
              <a:rPr lang="en-US" dirty="0" err="1"/>
              <a:t>Heald</a:t>
            </a:r>
            <a:r>
              <a:rPr lang="en-US" dirty="0"/>
              <a:t>, Colette L., et al. "Asian outflow and trans‐Pacific transport of carbon monoxide and ozone pollution: An integrated satellite, aircraft, and model perspective." </a:t>
            </a:r>
            <a:r>
              <a:rPr lang="en-US" i="1" dirty="0"/>
              <a:t>Journal of Geophysical Research: Atmospheres</a:t>
            </a:r>
            <a:r>
              <a:rPr lang="en-US" dirty="0"/>
              <a:t> 108.D24 (2003).</a:t>
            </a:r>
          </a:p>
          <a:p>
            <a:endParaRPr lang="en-US" dirty="0"/>
          </a:p>
          <a:p>
            <a:r>
              <a:rPr lang="en-US" dirty="0" err="1"/>
              <a:t>Krizan</a:t>
            </a:r>
            <a:r>
              <a:rPr lang="en-US" dirty="0"/>
              <a:t>, P., and J. </a:t>
            </a:r>
            <a:r>
              <a:rPr lang="en-US" dirty="0" err="1"/>
              <a:t>Lastovicka</a:t>
            </a:r>
            <a:r>
              <a:rPr lang="en-US" dirty="0"/>
              <a:t>. "Trends in positive and negative ozone laminae in the Northern Hemisphere." </a:t>
            </a:r>
            <a:r>
              <a:rPr lang="en-US" i="1" dirty="0"/>
              <a:t>Journal of Geophysical Research: Atmospheres</a:t>
            </a:r>
            <a:r>
              <a:rPr lang="en-US" dirty="0"/>
              <a:t> 110.D10 (2005).</a:t>
            </a:r>
          </a:p>
          <a:p>
            <a:endParaRPr lang="en-US" sz="2000" dirty="0"/>
          </a:p>
          <a:p>
            <a:r>
              <a:rPr lang="en-US" dirty="0" err="1"/>
              <a:t>Thouret</a:t>
            </a:r>
            <a:r>
              <a:rPr lang="en-US" dirty="0"/>
              <a:t>, </a:t>
            </a:r>
            <a:r>
              <a:rPr lang="en-US" dirty="0" err="1"/>
              <a:t>Valérie</a:t>
            </a:r>
            <a:r>
              <a:rPr lang="en-US" dirty="0"/>
              <a:t>, et al. "General characteristics of tropospheric trace constituent layers observed in the MOZAIC program." </a:t>
            </a:r>
            <a:r>
              <a:rPr lang="en-US" i="1" dirty="0"/>
              <a:t>Journal of Geophysical Research: Atmospheres</a:t>
            </a:r>
            <a:r>
              <a:rPr lang="en-US" dirty="0"/>
              <a:t> 105.D13 (2000): 17379-17392.</a:t>
            </a:r>
            <a:endParaRPr lang="en-US" sz="2000" dirty="0"/>
          </a:p>
        </p:txBody>
      </p:sp>
    </p:spTree>
    <p:extLst>
      <p:ext uri="{BB962C8B-B14F-4D97-AF65-F5344CB8AC3E}">
        <p14:creationId xmlns:p14="http://schemas.microsoft.com/office/powerpoint/2010/main" val="216206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01276D-CF93-4F5F-9D4C-DBB7EEA2B86A}"/>
              </a:ext>
            </a:extLst>
          </p:cNvPr>
          <p:cNvSpPr/>
          <p:nvPr/>
        </p:nvSpPr>
        <p:spPr>
          <a:xfrm>
            <a:off x="0" y="-1"/>
            <a:ext cx="12192000" cy="10252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Ozone profiles</a:t>
            </a:r>
          </a:p>
        </p:txBody>
      </p:sp>
      <p:sp>
        <p:nvSpPr>
          <p:cNvPr id="7" name="Rectangle 6">
            <a:extLst>
              <a:ext uri="{FF2B5EF4-FFF2-40B4-BE49-F238E27FC236}">
                <a16:creationId xmlns:a16="http://schemas.microsoft.com/office/drawing/2014/main" id="{49015A43-848C-4A76-922B-331CD7BFE6B9}"/>
              </a:ext>
            </a:extLst>
          </p:cNvPr>
          <p:cNvSpPr/>
          <p:nvPr/>
        </p:nvSpPr>
        <p:spPr>
          <a:xfrm>
            <a:off x="0" y="6456218"/>
            <a:ext cx="12192000" cy="401782"/>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FBA087-9B65-4BB5-BBA5-82A101AD00D9}"/>
              </a:ext>
            </a:extLst>
          </p:cNvPr>
          <p:cNvSpPr txBox="1"/>
          <p:nvPr/>
        </p:nvSpPr>
        <p:spPr>
          <a:xfrm>
            <a:off x="1448574" y="5581875"/>
            <a:ext cx="4501728" cy="369332"/>
          </a:xfrm>
          <a:prstGeom prst="rect">
            <a:avLst/>
          </a:prstGeom>
          <a:noFill/>
        </p:spPr>
        <p:txBody>
          <a:bodyPr wrap="square" rtlCol="0">
            <a:spAutoFit/>
          </a:bodyPr>
          <a:lstStyle/>
          <a:p>
            <a:r>
              <a:rPr lang="en-US" dirty="0"/>
              <a:t>High ozone exceeding 80 </a:t>
            </a:r>
            <a:r>
              <a:rPr lang="en-US" dirty="0" err="1"/>
              <a:t>ppbv</a:t>
            </a:r>
            <a:r>
              <a:rPr lang="en-US" dirty="0"/>
              <a:t> or .08 </a:t>
            </a:r>
            <a:r>
              <a:rPr lang="en-US" dirty="0" err="1"/>
              <a:t>ppmv</a:t>
            </a:r>
            <a:endParaRPr lang="en-US" dirty="0"/>
          </a:p>
        </p:txBody>
      </p:sp>
      <p:pic>
        <p:nvPicPr>
          <p:cNvPr id="4" name="Picture 3">
            <a:extLst>
              <a:ext uri="{FF2B5EF4-FFF2-40B4-BE49-F238E27FC236}">
                <a16:creationId xmlns:a16="http://schemas.microsoft.com/office/drawing/2014/main" id="{37F1670A-0A92-475A-AE3B-39BB94BCFDA1}"/>
              </a:ext>
            </a:extLst>
          </p:cNvPr>
          <p:cNvPicPr>
            <a:picLocks noChangeAspect="1"/>
          </p:cNvPicPr>
          <p:nvPr/>
        </p:nvPicPr>
        <p:blipFill>
          <a:blip r:embed="rId3"/>
          <a:stretch>
            <a:fillRect/>
          </a:stretch>
        </p:blipFill>
        <p:spPr>
          <a:xfrm>
            <a:off x="146685" y="1496442"/>
            <a:ext cx="5240655" cy="3960365"/>
          </a:xfrm>
          <a:prstGeom prst="rect">
            <a:avLst/>
          </a:prstGeom>
        </p:spPr>
      </p:pic>
      <p:pic>
        <p:nvPicPr>
          <p:cNvPr id="5" name="Picture 4">
            <a:extLst>
              <a:ext uri="{FF2B5EF4-FFF2-40B4-BE49-F238E27FC236}">
                <a16:creationId xmlns:a16="http://schemas.microsoft.com/office/drawing/2014/main" id="{6706D9D1-9C9F-465C-85DC-4FAB193D1E3A}"/>
              </a:ext>
            </a:extLst>
          </p:cNvPr>
          <p:cNvPicPr>
            <a:picLocks noChangeAspect="1"/>
          </p:cNvPicPr>
          <p:nvPr/>
        </p:nvPicPr>
        <p:blipFill>
          <a:blip r:embed="rId4"/>
          <a:stretch>
            <a:fillRect/>
          </a:stretch>
        </p:blipFill>
        <p:spPr>
          <a:xfrm>
            <a:off x="5950302" y="1224356"/>
            <a:ext cx="5639718" cy="4221840"/>
          </a:xfrm>
          <a:prstGeom prst="rect">
            <a:avLst/>
          </a:prstGeom>
        </p:spPr>
      </p:pic>
      <p:sp>
        <p:nvSpPr>
          <p:cNvPr id="10" name="TextBox 9">
            <a:extLst>
              <a:ext uri="{FF2B5EF4-FFF2-40B4-BE49-F238E27FC236}">
                <a16:creationId xmlns:a16="http://schemas.microsoft.com/office/drawing/2014/main" id="{8F77376F-659B-48B2-9657-447CFAA3C5D5}"/>
              </a:ext>
            </a:extLst>
          </p:cNvPr>
          <p:cNvSpPr txBox="1"/>
          <p:nvPr/>
        </p:nvSpPr>
        <p:spPr>
          <a:xfrm>
            <a:off x="1688121" y="6488668"/>
            <a:ext cx="4146697" cy="369332"/>
          </a:xfrm>
          <a:prstGeom prst="rect">
            <a:avLst/>
          </a:prstGeom>
          <a:noFill/>
        </p:spPr>
        <p:txBody>
          <a:bodyPr wrap="square" rtlCol="0">
            <a:spAutoFit/>
          </a:bodyPr>
          <a:lstStyle/>
          <a:p>
            <a:r>
              <a:rPr lang="en-US" dirty="0" err="1">
                <a:solidFill>
                  <a:schemeClr val="bg1"/>
                </a:solidFill>
              </a:rPr>
              <a:t>Hudman</a:t>
            </a:r>
            <a:r>
              <a:rPr lang="en-US" dirty="0">
                <a:solidFill>
                  <a:schemeClr val="bg1"/>
                </a:solidFill>
              </a:rPr>
              <a:t> et al 2004 on ITCT 2002</a:t>
            </a:r>
          </a:p>
        </p:txBody>
      </p:sp>
      <p:sp>
        <p:nvSpPr>
          <p:cNvPr id="11" name="TextBox 10">
            <a:extLst>
              <a:ext uri="{FF2B5EF4-FFF2-40B4-BE49-F238E27FC236}">
                <a16:creationId xmlns:a16="http://schemas.microsoft.com/office/drawing/2014/main" id="{1813582C-7031-4145-B837-FCCC5812F8BA}"/>
              </a:ext>
            </a:extLst>
          </p:cNvPr>
          <p:cNvSpPr txBox="1"/>
          <p:nvPr/>
        </p:nvSpPr>
        <p:spPr>
          <a:xfrm>
            <a:off x="7761978" y="6489796"/>
            <a:ext cx="4146697" cy="369332"/>
          </a:xfrm>
          <a:prstGeom prst="rect">
            <a:avLst/>
          </a:prstGeom>
          <a:noFill/>
        </p:spPr>
        <p:txBody>
          <a:bodyPr wrap="square" rtlCol="0">
            <a:spAutoFit/>
          </a:bodyPr>
          <a:lstStyle/>
          <a:p>
            <a:r>
              <a:rPr lang="en-US" dirty="0">
                <a:solidFill>
                  <a:schemeClr val="bg1"/>
                </a:solidFill>
              </a:rPr>
              <a:t>Trinidad Head, NOAA</a:t>
            </a:r>
          </a:p>
        </p:txBody>
      </p:sp>
    </p:spTree>
    <p:extLst>
      <p:ext uri="{BB962C8B-B14F-4D97-AF65-F5344CB8AC3E}">
        <p14:creationId xmlns:p14="http://schemas.microsoft.com/office/powerpoint/2010/main" val="52088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69B3F76-F029-47EA-A309-94CEC8DC495F}"/>
              </a:ext>
            </a:extLst>
          </p:cNvPr>
          <p:cNvSpPr/>
          <p:nvPr/>
        </p:nvSpPr>
        <p:spPr>
          <a:xfrm>
            <a:off x="0" y="6456218"/>
            <a:ext cx="12192000" cy="401782"/>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D8862C-6B53-4676-B356-F4473645C0C2}"/>
              </a:ext>
            </a:extLst>
          </p:cNvPr>
          <p:cNvSpPr/>
          <p:nvPr/>
        </p:nvSpPr>
        <p:spPr>
          <a:xfrm>
            <a:off x="0" y="-1"/>
            <a:ext cx="12192000" cy="10252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Layer Detection Algorithm</a:t>
            </a:r>
          </a:p>
        </p:txBody>
      </p:sp>
      <p:sp>
        <p:nvSpPr>
          <p:cNvPr id="14" name="TextBox 13">
            <a:extLst>
              <a:ext uri="{FF2B5EF4-FFF2-40B4-BE49-F238E27FC236}">
                <a16:creationId xmlns:a16="http://schemas.microsoft.com/office/drawing/2014/main" id="{FD40CD22-0B59-450A-9A18-7C53D8FAF698}"/>
              </a:ext>
            </a:extLst>
          </p:cNvPr>
          <p:cNvSpPr txBox="1"/>
          <p:nvPr/>
        </p:nvSpPr>
        <p:spPr>
          <a:xfrm>
            <a:off x="318656" y="1690255"/>
            <a:ext cx="5846618" cy="3477875"/>
          </a:xfrm>
          <a:prstGeom prst="rect">
            <a:avLst/>
          </a:prstGeom>
          <a:noFill/>
        </p:spPr>
        <p:txBody>
          <a:bodyPr wrap="square" rtlCol="0">
            <a:spAutoFit/>
          </a:bodyPr>
          <a:lstStyle/>
          <a:p>
            <a:pPr marL="342900" indent="-342900">
              <a:buFont typeface="+mj-lt"/>
              <a:buAutoNum type="arabicPeriod"/>
            </a:pPr>
            <a:r>
              <a:rPr lang="en-US" sz="2000" dirty="0"/>
              <a:t>Defined Tropopause using temperature profile</a:t>
            </a:r>
          </a:p>
          <a:p>
            <a:pPr marL="342900" indent="-342900">
              <a:buFont typeface="+mj-lt"/>
              <a:buAutoNum type="arabicPeriod"/>
            </a:pPr>
            <a:r>
              <a:rPr lang="en-US" sz="2000" dirty="0"/>
              <a:t>Defined 2km as Planetary Boundary Layer</a:t>
            </a:r>
          </a:p>
          <a:p>
            <a:pPr marL="342900" indent="-342900">
              <a:buFont typeface="+mj-lt"/>
              <a:buAutoNum type="arabicPeriod"/>
            </a:pPr>
            <a:r>
              <a:rPr lang="en-US" sz="2000" dirty="0"/>
              <a:t>Set boundaries of Free Troposphere (FT)</a:t>
            </a:r>
          </a:p>
          <a:p>
            <a:pPr marL="342900" indent="-342900">
              <a:buFont typeface="+mj-lt"/>
              <a:buAutoNum type="arabicPeriod"/>
            </a:pPr>
            <a:r>
              <a:rPr lang="en-US" sz="2000" dirty="0"/>
              <a:t>Fit spline to ozone profile in FT (differentiable)</a:t>
            </a:r>
          </a:p>
          <a:p>
            <a:pPr marL="342900" indent="-342900">
              <a:buFont typeface="+mj-lt"/>
              <a:buAutoNum type="arabicPeriod"/>
            </a:pPr>
            <a:r>
              <a:rPr lang="en-US" sz="2000" dirty="0"/>
              <a:t>Find 2</a:t>
            </a:r>
            <a:r>
              <a:rPr lang="en-US" sz="2000" baseline="30000" dirty="0"/>
              <a:t>nd</a:t>
            </a:r>
            <a:r>
              <a:rPr lang="en-US" sz="2000" dirty="0"/>
              <a:t> derivative</a:t>
            </a:r>
          </a:p>
          <a:p>
            <a:pPr marL="342900" indent="-342900">
              <a:buFont typeface="+mj-lt"/>
              <a:buAutoNum type="arabicPeriod"/>
            </a:pPr>
            <a:r>
              <a:rPr lang="en-US" sz="2000" dirty="0"/>
              <a:t>Define the concavity changes as widths of layer</a:t>
            </a:r>
          </a:p>
          <a:p>
            <a:pPr marL="342900" indent="-342900">
              <a:buFont typeface="+mj-lt"/>
              <a:buAutoNum type="arabicPeriod"/>
            </a:pPr>
            <a:r>
              <a:rPr lang="en-US" sz="2000" dirty="0"/>
              <a:t>Define the positive maxima as the lamina values</a:t>
            </a:r>
          </a:p>
          <a:p>
            <a:pPr marL="342900" indent="-342900">
              <a:buFont typeface="+mj-lt"/>
              <a:buAutoNum type="arabicPeriod"/>
            </a:pPr>
            <a:r>
              <a:rPr lang="en-US" sz="2000" dirty="0"/>
              <a:t>Positive lamina must be greater than 5 ppb from the width ozone values</a:t>
            </a:r>
          </a:p>
          <a:p>
            <a:pPr marL="342900" indent="-342900">
              <a:buFont typeface="+mj-lt"/>
              <a:buAutoNum type="arabicPeriod"/>
            </a:pPr>
            <a:r>
              <a:rPr lang="en-US" sz="2000" dirty="0"/>
              <a:t>Define lamina greater than .08 </a:t>
            </a:r>
            <a:r>
              <a:rPr lang="en-US" sz="2000" dirty="0" err="1"/>
              <a:t>ppmv</a:t>
            </a:r>
            <a:r>
              <a:rPr lang="en-US" sz="2000" dirty="0"/>
              <a:t> and between 0.3-3.5 km wide as significant </a:t>
            </a:r>
          </a:p>
        </p:txBody>
      </p:sp>
      <p:pic>
        <p:nvPicPr>
          <p:cNvPr id="16" name="Picture 15">
            <a:extLst>
              <a:ext uri="{FF2B5EF4-FFF2-40B4-BE49-F238E27FC236}">
                <a16:creationId xmlns:a16="http://schemas.microsoft.com/office/drawing/2014/main" id="{CAA9D269-5690-437D-807A-F0A7C6CCD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672" y="1025236"/>
            <a:ext cx="5311675" cy="5311675"/>
          </a:xfrm>
          <a:prstGeom prst="rect">
            <a:avLst/>
          </a:prstGeom>
        </p:spPr>
      </p:pic>
      <p:cxnSp>
        <p:nvCxnSpPr>
          <p:cNvPr id="18" name="Straight Connector 17">
            <a:extLst>
              <a:ext uri="{FF2B5EF4-FFF2-40B4-BE49-F238E27FC236}">
                <a16:creationId xmlns:a16="http://schemas.microsoft.com/office/drawing/2014/main" id="{6D0DFB22-BB5B-42C0-882B-A6D66FA8E56A}"/>
              </a:ext>
            </a:extLst>
          </p:cNvPr>
          <p:cNvCxnSpPr>
            <a:cxnSpLocks/>
          </p:cNvCxnSpPr>
          <p:nvPr/>
        </p:nvCxnSpPr>
        <p:spPr>
          <a:xfrm>
            <a:off x="5755019" y="3782291"/>
            <a:ext cx="3333563" cy="554182"/>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ED633A6E-7429-419F-A406-0649BD5312EF}"/>
              </a:ext>
            </a:extLst>
          </p:cNvPr>
          <p:cNvCxnSpPr>
            <a:cxnSpLocks/>
          </p:cNvCxnSpPr>
          <p:nvPr/>
        </p:nvCxnSpPr>
        <p:spPr>
          <a:xfrm flipV="1">
            <a:off x="6068291" y="4494467"/>
            <a:ext cx="4336473" cy="14680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3449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yer detection">
            <a:hlinkClick r:id="" action="ppaction://media"/>
            <a:extLst>
              <a:ext uri="{FF2B5EF4-FFF2-40B4-BE49-F238E27FC236}">
                <a16:creationId xmlns:a16="http://schemas.microsoft.com/office/drawing/2014/main" id="{ED9A7FDA-69A5-4A94-AB15-0D06ADA8A1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55267" y="1084117"/>
            <a:ext cx="7329054" cy="5496790"/>
          </a:xfrm>
          <a:prstGeom prst="rect">
            <a:avLst/>
          </a:prstGeom>
        </p:spPr>
      </p:pic>
      <p:sp>
        <p:nvSpPr>
          <p:cNvPr id="3" name="Rectangle 2">
            <a:extLst>
              <a:ext uri="{FF2B5EF4-FFF2-40B4-BE49-F238E27FC236}">
                <a16:creationId xmlns:a16="http://schemas.microsoft.com/office/drawing/2014/main" id="{5010B40E-4AB3-4DDF-91A6-4851DB872DAC}"/>
              </a:ext>
            </a:extLst>
          </p:cNvPr>
          <p:cNvSpPr/>
          <p:nvPr/>
        </p:nvSpPr>
        <p:spPr>
          <a:xfrm>
            <a:off x="8769923" y="1066799"/>
            <a:ext cx="1011382" cy="5375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616B0A-2A79-4E9C-9A32-C267BF7B6E78}"/>
              </a:ext>
            </a:extLst>
          </p:cNvPr>
          <p:cNvSpPr/>
          <p:nvPr/>
        </p:nvSpPr>
        <p:spPr>
          <a:xfrm>
            <a:off x="2230570" y="1052946"/>
            <a:ext cx="1011382" cy="53617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F644E83-4184-4486-A799-B0D6EDAB3873}"/>
              </a:ext>
            </a:extLst>
          </p:cNvPr>
          <p:cNvSpPr/>
          <p:nvPr/>
        </p:nvSpPr>
        <p:spPr>
          <a:xfrm>
            <a:off x="0" y="-1"/>
            <a:ext cx="12192000" cy="1066800"/>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Layer Detection</a:t>
            </a:r>
          </a:p>
        </p:txBody>
      </p:sp>
      <p:sp>
        <p:nvSpPr>
          <p:cNvPr id="10" name="Rectangle 9">
            <a:extLst>
              <a:ext uri="{FF2B5EF4-FFF2-40B4-BE49-F238E27FC236}">
                <a16:creationId xmlns:a16="http://schemas.microsoft.com/office/drawing/2014/main" id="{2A0CCED5-01D4-4491-B6FD-C4FB8155AC7D}"/>
              </a:ext>
            </a:extLst>
          </p:cNvPr>
          <p:cNvSpPr/>
          <p:nvPr/>
        </p:nvSpPr>
        <p:spPr>
          <a:xfrm>
            <a:off x="0" y="6303819"/>
            <a:ext cx="12192000" cy="554182"/>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0708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82DD1B-B1C0-433E-8C10-EC339D9579F9}"/>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Modeling versus Observations</a:t>
            </a:r>
          </a:p>
        </p:txBody>
      </p:sp>
      <p:sp>
        <p:nvSpPr>
          <p:cNvPr id="8" name="Rectangle 7">
            <a:extLst>
              <a:ext uri="{FF2B5EF4-FFF2-40B4-BE49-F238E27FC236}">
                <a16:creationId xmlns:a16="http://schemas.microsoft.com/office/drawing/2014/main" id="{007B6B9C-D379-4EAC-B39C-0B4CFC3D5E90}"/>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D354EB0-19E5-4870-A729-866EB840649C}"/>
                  </a:ext>
                </a:extLst>
              </p:cNvPr>
              <p:cNvSpPr txBox="1"/>
              <p:nvPr/>
            </p:nvSpPr>
            <p:spPr>
              <a:xfrm>
                <a:off x="3006435" y="2119745"/>
                <a:ext cx="6705601" cy="2677656"/>
              </a:xfrm>
              <a:prstGeom prst="rect">
                <a:avLst/>
              </a:prstGeom>
              <a:noFill/>
            </p:spPr>
            <p:txBody>
              <a:bodyPr wrap="square" rtlCol="0">
                <a:spAutoFit/>
              </a:bodyPr>
              <a:lstStyle/>
              <a:p>
                <a:r>
                  <a:rPr lang="en-US" sz="2800" b="1" dirty="0"/>
                  <a:t>Model:</a:t>
                </a:r>
              </a:p>
              <a:p>
                <a:r>
                  <a:rPr lang="en-US" sz="2800" b="1" dirty="0"/>
                  <a:t>NASA Goddard GEOS-5 Nature Run</a:t>
                </a:r>
              </a:p>
              <a:p>
                <a:pPr marL="285750" indent="-285750">
                  <a:buFont typeface="Arial" panose="020B0604020202020204" pitchFamily="34" charset="0"/>
                  <a:buChar char="•"/>
                </a:pPr>
                <a:r>
                  <a:rPr lang="en-US" sz="2800" dirty="0"/>
                  <a:t>Lat x Long gridded 0.125</a:t>
                </a:r>
                <a14:m>
                  <m:oMath xmlns:m="http://schemas.openxmlformats.org/officeDocument/2006/math">
                    <m:r>
                      <a:rPr lang="en-US" sz="2800" b="0" i="1" smtClean="0">
                        <a:latin typeface="Cambria Math" panose="02040503050406030204" pitchFamily="18" charset="0"/>
                      </a:rPr>
                      <m:t>° </m:t>
                    </m:r>
                  </m:oMath>
                </a14:m>
                <a:r>
                  <a:rPr lang="en-US" sz="2800" dirty="0"/>
                  <a:t>x  0.125</a:t>
                </a:r>
                <a14:m>
                  <m:oMath xmlns:m="http://schemas.openxmlformats.org/officeDocument/2006/math">
                    <m:r>
                      <a:rPr lang="en-US" sz="2800" b="0" i="1" smtClean="0">
                        <a:latin typeface="Cambria Math" panose="02040503050406030204" pitchFamily="18" charset="0"/>
                      </a:rPr>
                      <m:t>°</m:t>
                    </m:r>
                  </m:oMath>
                </a14:m>
                <a:r>
                  <a:rPr lang="en-US" sz="2800" dirty="0"/>
                  <a:t> horizontal resolution</a:t>
                </a:r>
              </a:p>
              <a:p>
                <a:pPr marL="285750" indent="-285750">
                  <a:buFont typeface="Arial" panose="020B0604020202020204" pitchFamily="34" charset="0"/>
                  <a:buChar char="•"/>
                </a:pPr>
                <a:r>
                  <a:rPr lang="en-US" sz="2800" dirty="0"/>
                  <a:t>72 vertical layers (approx. 0.5 km apart)</a:t>
                </a:r>
              </a:p>
              <a:p>
                <a:pPr marL="285750" indent="-285750">
                  <a:buFont typeface="Arial" panose="020B0604020202020204" pitchFamily="34" charset="0"/>
                  <a:buChar char="•"/>
                </a:pPr>
                <a:r>
                  <a:rPr lang="en-US" sz="2800" dirty="0"/>
                  <a:t>July 2013-Jun 2014</a:t>
                </a:r>
                <a:endParaRPr lang="en-US" dirty="0"/>
              </a:p>
            </p:txBody>
          </p:sp>
        </mc:Choice>
        <mc:Fallback xmlns="">
          <p:sp>
            <p:nvSpPr>
              <p:cNvPr id="2" name="TextBox 1">
                <a:extLst>
                  <a:ext uri="{FF2B5EF4-FFF2-40B4-BE49-F238E27FC236}">
                    <a16:creationId xmlns:a16="http://schemas.microsoft.com/office/drawing/2014/main" id="{4D354EB0-19E5-4870-A729-866EB840649C}"/>
                  </a:ext>
                </a:extLst>
              </p:cNvPr>
              <p:cNvSpPr txBox="1">
                <a:spLocks noRot="1" noChangeAspect="1" noMove="1" noResize="1" noEditPoints="1" noAdjustHandles="1" noChangeArrowheads="1" noChangeShapeType="1" noTextEdit="1"/>
              </p:cNvSpPr>
              <p:nvPr/>
            </p:nvSpPr>
            <p:spPr>
              <a:xfrm>
                <a:off x="3006435" y="2119745"/>
                <a:ext cx="6705601" cy="2677656"/>
              </a:xfrm>
              <a:prstGeom prst="rect">
                <a:avLst/>
              </a:prstGeom>
              <a:blipFill>
                <a:blip r:embed="rId3"/>
                <a:stretch>
                  <a:fillRect l="-1818" t="-2278" b="-5695"/>
                </a:stretch>
              </a:blipFill>
            </p:spPr>
            <p:txBody>
              <a:bodyPr/>
              <a:lstStyle/>
              <a:p>
                <a:r>
                  <a:rPr lang="en-US">
                    <a:noFill/>
                  </a:rPr>
                  <a:t> </a:t>
                </a:r>
              </a:p>
            </p:txBody>
          </p:sp>
        </mc:Fallback>
      </mc:AlternateContent>
    </p:spTree>
    <p:extLst>
      <p:ext uri="{BB962C8B-B14F-4D97-AF65-F5344CB8AC3E}">
        <p14:creationId xmlns:p14="http://schemas.microsoft.com/office/powerpoint/2010/main" val="37592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d_vs_obs_ft">
            <a:hlinkClick r:id="" action="ppaction://media"/>
            <a:extLst>
              <a:ext uri="{FF2B5EF4-FFF2-40B4-BE49-F238E27FC236}">
                <a16:creationId xmlns:a16="http://schemas.microsoft.com/office/drawing/2014/main" id="{DA4375EE-DD64-47C3-9F85-4B2EE1013D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92095" y="1025237"/>
            <a:ext cx="7241310" cy="5430982"/>
          </a:xfrm>
          <a:prstGeom prst="rect">
            <a:avLst/>
          </a:prstGeom>
        </p:spPr>
      </p:pic>
      <p:sp>
        <p:nvSpPr>
          <p:cNvPr id="8" name="Rectangle 7">
            <a:extLst>
              <a:ext uri="{FF2B5EF4-FFF2-40B4-BE49-F238E27FC236}">
                <a16:creationId xmlns:a16="http://schemas.microsoft.com/office/drawing/2014/main" id="{1D070025-0CAC-44D4-BD25-B261E416D2E8}"/>
              </a:ext>
            </a:extLst>
          </p:cNvPr>
          <p:cNvSpPr/>
          <p:nvPr/>
        </p:nvSpPr>
        <p:spPr>
          <a:xfrm>
            <a:off x="5902029" y="1039091"/>
            <a:ext cx="1011382" cy="5403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6621F9-A498-4C15-89E7-62DAC9CF2D02}"/>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Modeling versus Observations</a:t>
            </a:r>
          </a:p>
        </p:txBody>
      </p:sp>
      <p:sp>
        <p:nvSpPr>
          <p:cNvPr id="5" name="Rectangle 4">
            <a:extLst>
              <a:ext uri="{FF2B5EF4-FFF2-40B4-BE49-F238E27FC236}">
                <a16:creationId xmlns:a16="http://schemas.microsoft.com/office/drawing/2014/main" id="{569B3F76-F029-47EA-A309-94CEC8DC495F}"/>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0D2937-6FFD-4126-BB08-874586A13B95}"/>
                  </a:ext>
                </a:extLst>
              </p:cNvPr>
              <p:cNvSpPr txBox="1"/>
              <p:nvPr/>
            </p:nvSpPr>
            <p:spPr>
              <a:xfrm>
                <a:off x="845127" y="2078181"/>
                <a:ext cx="5569528" cy="3539430"/>
              </a:xfrm>
              <a:prstGeom prst="rect">
                <a:avLst/>
              </a:prstGeom>
              <a:noFill/>
            </p:spPr>
            <p:txBody>
              <a:bodyPr wrap="square" rtlCol="0">
                <a:spAutoFit/>
              </a:bodyPr>
              <a:lstStyle/>
              <a:p>
                <a:r>
                  <a:rPr lang="en-US" sz="2800" b="1" dirty="0"/>
                  <a:t>Model:</a:t>
                </a:r>
              </a:p>
              <a:p>
                <a:r>
                  <a:rPr lang="en-US" sz="2800" b="1" dirty="0"/>
                  <a:t>NASA Goddard GEOS-5 Nature Run</a:t>
                </a:r>
              </a:p>
              <a:p>
                <a:r>
                  <a:rPr lang="en-US" sz="2800" b="1" dirty="0"/>
                  <a:t>hourly</a:t>
                </a:r>
              </a:p>
              <a:p>
                <a:pPr marL="285750" indent="-285750">
                  <a:buFont typeface="Arial" panose="020B0604020202020204" pitchFamily="34" charset="0"/>
                  <a:buChar char="•"/>
                </a:pPr>
                <a:r>
                  <a:rPr lang="en-US" sz="2800" dirty="0"/>
                  <a:t>Lat x Long gridded 0.125</a:t>
                </a:r>
                <a14:m>
                  <m:oMath xmlns:m="http://schemas.openxmlformats.org/officeDocument/2006/math">
                    <m:r>
                      <a:rPr lang="en-US" sz="2800" b="0" i="1" smtClean="0">
                        <a:latin typeface="Cambria Math" panose="02040503050406030204" pitchFamily="18" charset="0"/>
                      </a:rPr>
                      <m:t>° </m:t>
                    </m:r>
                  </m:oMath>
                </a14:m>
                <a:r>
                  <a:rPr lang="en-US" sz="2800" dirty="0"/>
                  <a:t>x  0.125</a:t>
                </a:r>
                <a14:m>
                  <m:oMath xmlns:m="http://schemas.openxmlformats.org/officeDocument/2006/math">
                    <m:r>
                      <a:rPr lang="en-US" sz="2800" b="0" i="1" smtClean="0">
                        <a:latin typeface="Cambria Math" panose="02040503050406030204" pitchFamily="18" charset="0"/>
                      </a:rPr>
                      <m:t>°</m:t>
                    </m:r>
                  </m:oMath>
                </a14:m>
                <a:r>
                  <a:rPr lang="en-US" sz="2800" dirty="0"/>
                  <a:t> horizontal resolution</a:t>
                </a:r>
              </a:p>
              <a:p>
                <a:pPr marL="285750" indent="-285750">
                  <a:buFont typeface="Arial" panose="020B0604020202020204" pitchFamily="34" charset="0"/>
                  <a:buChar char="•"/>
                </a:pPr>
                <a:r>
                  <a:rPr lang="en-US" sz="2800" dirty="0"/>
                  <a:t>72 vertical layers</a:t>
                </a:r>
              </a:p>
              <a:p>
                <a:pPr marL="742950" lvl="1" indent="-285750">
                  <a:buFont typeface="Arial" panose="020B0604020202020204" pitchFamily="34" charset="0"/>
                  <a:buChar char="•"/>
                </a:pPr>
                <a:r>
                  <a:rPr lang="en-US" sz="2800" dirty="0"/>
                  <a:t>~.5 km vertical resolution</a:t>
                </a:r>
              </a:p>
              <a:p>
                <a:pPr marL="285750" indent="-285750">
                  <a:buFont typeface="Arial" panose="020B0604020202020204" pitchFamily="34" charset="0"/>
                  <a:buChar char="•"/>
                </a:pPr>
                <a:r>
                  <a:rPr lang="en-US" sz="2800" dirty="0"/>
                  <a:t>July 2013-Jun 2014</a:t>
                </a:r>
                <a:endParaRPr lang="en-US" dirty="0"/>
              </a:p>
            </p:txBody>
          </p:sp>
        </mc:Choice>
        <mc:Fallback xmlns="">
          <p:sp>
            <p:nvSpPr>
              <p:cNvPr id="9" name="TextBox 8">
                <a:extLst>
                  <a:ext uri="{FF2B5EF4-FFF2-40B4-BE49-F238E27FC236}">
                    <a16:creationId xmlns:a16="http://schemas.microsoft.com/office/drawing/2014/main" id="{570D2937-6FFD-4126-BB08-874586A13B95}"/>
                  </a:ext>
                </a:extLst>
              </p:cNvPr>
              <p:cNvSpPr txBox="1">
                <a:spLocks noRot="1" noChangeAspect="1" noMove="1" noResize="1" noEditPoints="1" noAdjustHandles="1" noChangeArrowheads="1" noChangeShapeType="1" noTextEdit="1"/>
              </p:cNvSpPr>
              <p:nvPr/>
            </p:nvSpPr>
            <p:spPr>
              <a:xfrm>
                <a:off x="845127" y="2078181"/>
                <a:ext cx="5569528" cy="3539430"/>
              </a:xfrm>
              <a:prstGeom prst="rect">
                <a:avLst/>
              </a:prstGeom>
              <a:blipFill>
                <a:blip r:embed="rId6"/>
                <a:stretch>
                  <a:fillRect l="-2300" t="-1721" b="-3959"/>
                </a:stretch>
              </a:blipFill>
            </p:spPr>
            <p:txBody>
              <a:bodyPr/>
              <a:lstStyle/>
              <a:p>
                <a:r>
                  <a:rPr lang="en-US">
                    <a:noFill/>
                  </a:rPr>
                  <a:t> </a:t>
                </a:r>
              </a:p>
            </p:txBody>
          </p:sp>
        </mc:Fallback>
      </mc:AlternateContent>
    </p:spTree>
    <p:extLst>
      <p:ext uri="{BB962C8B-B14F-4D97-AF65-F5344CB8AC3E}">
        <p14:creationId xmlns:p14="http://schemas.microsoft.com/office/powerpoint/2010/main" val="35327673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070025-0CAC-44D4-BD25-B261E416D2E8}"/>
              </a:ext>
            </a:extLst>
          </p:cNvPr>
          <p:cNvSpPr/>
          <p:nvPr/>
        </p:nvSpPr>
        <p:spPr>
          <a:xfrm>
            <a:off x="5902029" y="1039091"/>
            <a:ext cx="1011382" cy="54032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16621F9-A498-4C15-89E7-62DAC9CF2D02}"/>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Modeling versus Observations</a:t>
            </a:r>
          </a:p>
        </p:txBody>
      </p:sp>
      <p:sp>
        <p:nvSpPr>
          <p:cNvPr id="5" name="Rectangle 4">
            <a:extLst>
              <a:ext uri="{FF2B5EF4-FFF2-40B4-BE49-F238E27FC236}">
                <a16:creationId xmlns:a16="http://schemas.microsoft.com/office/drawing/2014/main" id="{569B3F76-F029-47EA-A309-94CEC8DC495F}"/>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08F559E-F54C-4DD6-B2E9-710C31C65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13" y="1132874"/>
            <a:ext cx="8061869" cy="5240215"/>
          </a:xfrm>
          <a:prstGeom prst="rect">
            <a:avLst/>
          </a:prstGeom>
        </p:spPr>
      </p:pic>
    </p:spTree>
    <p:extLst>
      <p:ext uri="{BB962C8B-B14F-4D97-AF65-F5344CB8AC3E}">
        <p14:creationId xmlns:p14="http://schemas.microsoft.com/office/powerpoint/2010/main" val="54122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64" name="Rectangle 63">
            <a:extLst>
              <a:ext uri="{FF2B5EF4-FFF2-40B4-BE49-F238E27FC236}">
                <a16:creationId xmlns:a16="http://schemas.microsoft.com/office/drawing/2014/main" id="{5635D28F-23E3-417E-A275-A696FD1B7976}"/>
              </a:ext>
            </a:extLst>
          </p:cNvPr>
          <p:cNvSpPr/>
          <p:nvPr/>
        </p:nvSpPr>
        <p:spPr>
          <a:xfrm>
            <a:off x="6866673" y="3317648"/>
            <a:ext cx="760257" cy="19100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Rectangle 62">
            <a:extLst>
              <a:ext uri="{FF2B5EF4-FFF2-40B4-BE49-F238E27FC236}">
                <a16:creationId xmlns:a16="http://schemas.microsoft.com/office/drawing/2014/main" id="{A7F9D1E0-5747-4F5A-9B13-3F6A683DBF49}"/>
              </a:ext>
            </a:extLst>
          </p:cNvPr>
          <p:cNvSpPr/>
          <p:nvPr/>
        </p:nvSpPr>
        <p:spPr>
          <a:xfrm>
            <a:off x="5511342" y="3325382"/>
            <a:ext cx="760257" cy="19100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1" name="Shape 101"/>
          <p:cNvSpPr/>
          <p:nvPr/>
        </p:nvSpPr>
        <p:spPr>
          <a:xfrm>
            <a:off x="569091" y="5607441"/>
            <a:ext cx="11156400" cy="854000"/>
          </a:xfrm>
          <a:prstGeom prst="roundRect">
            <a:avLst>
              <a:gd name="adj" fmla="val 16667"/>
            </a:avLst>
          </a:prstGeom>
          <a:noFill/>
          <a:ln w="9525" cap="flat" cmpd="sng">
            <a:noFill/>
            <a:prstDash val="solid"/>
            <a:round/>
            <a:headEnd type="none" w="med" len="med"/>
            <a:tailEnd type="none" w="med" len="med"/>
          </a:ln>
        </p:spPr>
        <p:txBody>
          <a:bodyPr wrap="square" lIns="121900" tIns="121900" rIns="121900" bIns="121900" anchor="ctr" anchorCtr="0">
            <a:noAutofit/>
          </a:bodyPr>
          <a:lstStyle/>
          <a:p>
            <a:endParaRPr sz="2400" b="1" u="sng" dirty="0"/>
          </a:p>
          <a:p>
            <a:endParaRPr sz="2400" b="1" dirty="0"/>
          </a:p>
          <a:p>
            <a:r>
              <a:rPr lang="en" sz="2400" b="1" dirty="0"/>
              <a:t>Eulerian chemical transport models (CTMs) have difficulty reproducing these layered structures due to numerical plume dissipation.</a:t>
            </a:r>
          </a:p>
          <a:p>
            <a:endParaRPr lang="en-US" sz="2400" b="1" dirty="0"/>
          </a:p>
          <a:p>
            <a:endParaRPr sz="2400" b="1" dirty="0"/>
          </a:p>
        </p:txBody>
      </p:sp>
      <p:pic>
        <p:nvPicPr>
          <p:cNvPr id="107" name="Shape 107"/>
          <p:cNvPicPr preferRelativeResize="0">
            <a:picLocks noChangeAspect="1"/>
          </p:cNvPicPr>
          <p:nvPr/>
        </p:nvPicPr>
        <p:blipFill>
          <a:blip r:embed="rId3">
            <a:alphaModFix/>
          </a:blip>
          <a:stretch>
            <a:fillRect/>
          </a:stretch>
        </p:blipFill>
        <p:spPr>
          <a:xfrm>
            <a:off x="6717753" y="1306929"/>
            <a:ext cx="1968251" cy="787300"/>
          </a:xfrm>
          <a:prstGeom prst="rect">
            <a:avLst/>
          </a:prstGeom>
          <a:noFill/>
          <a:ln>
            <a:noFill/>
          </a:ln>
        </p:spPr>
      </p:pic>
      <p:sp>
        <p:nvSpPr>
          <p:cNvPr id="41" name="Rectangle 40">
            <a:extLst>
              <a:ext uri="{FF2B5EF4-FFF2-40B4-BE49-F238E27FC236}">
                <a16:creationId xmlns:a16="http://schemas.microsoft.com/office/drawing/2014/main" id="{1529B3F1-E482-4B04-9E6C-036B89E9F060}"/>
              </a:ext>
            </a:extLst>
          </p:cNvPr>
          <p:cNvSpPr/>
          <p:nvPr/>
        </p:nvSpPr>
        <p:spPr>
          <a:xfrm>
            <a:off x="4156010" y="3328056"/>
            <a:ext cx="760257" cy="19100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7A79925-10A0-45B9-8FBB-403962EBF9E0}"/>
                  </a:ext>
                </a:extLst>
              </p:cNvPr>
              <p:cNvSpPr txBox="1"/>
              <p:nvPr/>
            </p:nvSpPr>
            <p:spPr>
              <a:xfrm>
                <a:off x="3988118" y="2856221"/>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𝑡</m:t>
                          </m:r>
                        </m:e>
                        <m:sub>
                          <m:r>
                            <a:rPr lang="en-US" sz="2400" i="1" dirty="0">
                              <a:latin typeface="Cambria Math" panose="02040503050406030204" pitchFamily="18" charset="0"/>
                            </a:rPr>
                            <m:t>0</m:t>
                          </m:r>
                        </m:sub>
                      </m:sSub>
                    </m:oMath>
                  </m:oMathPara>
                </a14:m>
                <a:endParaRPr lang="en-US" sz="2400" dirty="0"/>
              </a:p>
            </p:txBody>
          </p:sp>
        </mc:Choice>
        <mc:Fallback xmlns="">
          <p:sp>
            <p:nvSpPr>
              <p:cNvPr id="42" name="TextBox 41">
                <a:extLst>
                  <a:ext uri="{FF2B5EF4-FFF2-40B4-BE49-F238E27FC236}">
                    <a16:creationId xmlns:a16="http://schemas.microsoft.com/office/drawing/2014/main" id="{57A79925-10A0-45B9-8FBB-403962EBF9E0}"/>
                  </a:ext>
                </a:extLst>
              </p:cNvPr>
              <p:cNvSpPr txBox="1">
                <a:spLocks noRot="1" noChangeAspect="1" noMove="1" noResize="1" noEditPoints="1" noAdjustHandles="1" noChangeArrowheads="1" noChangeShapeType="1" noTextEdit="1"/>
              </p:cNvSpPr>
              <p:nvPr/>
            </p:nvSpPr>
            <p:spPr>
              <a:xfrm>
                <a:off x="3988118" y="2856221"/>
                <a:ext cx="1062460" cy="461665"/>
              </a:xfrm>
              <a:prstGeom prst="rect">
                <a:avLst/>
              </a:prstGeom>
              <a:blipFill>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FD618DF-FE23-4C94-9020-676C6DCAE44B}"/>
                  </a:ext>
                </a:extLst>
              </p:cNvPr>
              <p:cNvSpPr txBox="1"/>
              <p:nvPr/>
            </p:nvSpPr>
            <p:spPr>
              <a:xfrm>
                <a:off x="5315145" y="2856221"/>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oMath>
                  </m:oMathPara>
                </a14:m>
                <a:endParaRPr lang="en-US" sz="2400" dirty="0"/>
              </a:p>
            </p:txBody>
          </p:sp>
        </mc:Choice>
        <mc:Fallback xmlns="">
          <p:sp>
            <p:nvSpPr>
              <p:cNvPr id="55" name="TextBox 54">
                <a:extLst>
                  <a:ext uri="{FF2B5EF4-FFF2-40B4-BE49-F238E27FC236}">
                    <a16:creationId xmlns:a16="http://schemas.microsoft.com/office/drawing/2014/main" id="{0FD618DF-FE23-4C94-9020-676C6DCAE44B}"/>
                  </a:ext>
                </a:extLst>
              </p:cNvPr>
              <p:cNvSpPr txBox="1">
                <a:spLocks noRot="1" noChangeAspect="1" noMove="1" noResize="1" noEditPoints="1" noAdjustHandles="1" noChangeArrowheads="1" noChangeShapeType="1" noTextEdit="1"/>
              </p:cNvSpPr>
              <p:nvPr/>
            </p:nvSpPr>
            <p:spPr>
              <a:xfrm>
                <a:off x="5315145" y="2856221"/>
                <a:ext cx="1062460" cy="461665"/>
              </a:xfrm>
              <a:prstGeom prst="rect">
                <a:avLst/>
              </a:prstGeom>
              <a:blipFill>
                <a:blip r:embed="rId5"/>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1907C77-6007-4A0A-A87A-A37828288685}"/>
                  </a:ext>
                </a:extLst>
              </p:cNvPr>
              <p:cNvSpPr txBox="1"/>
              <p:nvPr/>
            </p:nvSpPr>
            <p:spPr>
              <a:xfrm>
                <a:off x="6693901" y="2839209"/>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2</m:t>
                          </m:r>
                        </m:sub>
                      </m:sSub>
                    </m:oMath>
                  </m:oMathPara>
                </a14:m>
                <a:endParaRPr lang="en-US" sz="2400" dirty="0"/>
              </a:p>
            </p:txBody>
          </p:sp>
        </mc:Choice>
        <mc:Fallback xmlns="">
          <p:sp>
            <p:nvSpPr>
              <p:cNvPr id="58" name="TextBox 57">
                <a:extLst>
                  <a:ext uri="{FF2B5EF4-FFF2-40B4-BE49-F238E27FC236}">
                    <a16:creationId xmlns:a16="http://schemas.microsoft.com/office/drawing/2014/main" id="{81907C77-6007-4A0A-A87A-A37828288685}"/>
                  </a:ext>
                </a:extLst>
              </p:cNvPr>
              <p:cNvSpPr txBox="1">
                <a:spLocks noRot="1" noChangeAspect="1" noMove="1" noResize="1" noEditPoints="1" noAdjustHandles="1" noChangeArrowheads="1" noChangeShapeType="1" noTextEdit="1"/>
              </p:cNvSpPr>
              <p:nvPr/>
            </p:nvSpPr>
            <p:spPr>
              <a:xfrm>
                <a:off x="6693901" y="2839209"/>
                <a:ext cx="1062460" cy="461665"/>
              </a:xfrm>
              <a:prstGeom prst="rect">
                <a:avLst/>
              </a:prstGeom>
              <a:blipFill>
                <a:blip r:embed="rId6"/>
                <a:stretch>
                  <a:fillRect b="-1333"/>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A0BE7564-32D8-400F-BA83-25AE2C59880D}"/>
              </a:ext>
            </a:extLst>
          </p:cNvPr>
          <p:cNvCxnSpPr/>
          <p:nvPr/>
        </p:nvCxnSpPr>
        <p:spPr>
          <a:xfrm>
            <a:off x="3821644" y="2399092"/>
            <a:ext cx="0" cy="2980248"/>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6054A91-7C2F-4A5F-BD7A-AF456D538583}"/>
              </a:ext>
            </a:extLst>
          </p:cNvPr>
          <p:cNvCxnSpPr>
            <a:cxnSpLocks/>
          </p:cNvCxnSpPr>
          <p:nvPr/>
        </p:nvCxnSpPr>
        <p:spPr>
          <a:xfrm flipV="1">
            <a:off x="3676498" y="5254585"/>
            <a:ext cx="4440444" cy="0"/>
          </a:xfrm>
          <a:prstGeom prst="line">
            <a:avLst/>
          </a:prstGeom>
          <a:ln w="38100" cmpd="sng">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7A394ED-E3A5-4252-9F89-28B4B53DABA1}"/>
              </a:ext>
            </a:extLst>
          </p:cNvPr>
          <p:cNvSpPr txBox="1"/>
          <p:nvPr/>
        </p:nvSpPr>
        <p:spPr>
          <a:xfrm>
            <a:off x="7564123" y="5258749"/>
            <a:ext cx="384475" cy="461665"/>
          </a:xfrm>
          <a:prstGeom prst="rect">
            <a:avLst/>
          </a:prstGeom>
          <a:noFill/>
        </p:spPr>
        <p:txBody>
          <a:bodyPr wrap="square" rtlCol="0">
            <a:spAutoFit/>
          </a:bodyPr>
          <a:lstStyle/>
          <a:p>
            <a:r>
              <a:rPr lang="en-US" sz="2400" b="1" dirty="0"/>
              <a:t>x</a:t>
            </a:r>
          </a:p>
        </p:txBody>
      </p:sp>
      <p:sp>
        <p:nvSpPr>
          <p:cNvPr id="60" name="TextBox 59">
            <a:extLst>
              <a:ext uri="{FF2B5EF4-FFF2-40B4-BE49-F238E27FC236}">
                <a16:creationId xmlns:a16="http://schemas.microsoft.com/office/drawing/2014/main" id="{5A19E556-99B5-41A8-8556-E62E87332C60}"/>
              </a:ext>
            </a:extLst>
          </p:cNvPr>
          <p:cNvSpPr txBox="1"/>
          <p:nvPr/>
        </p:nvSpPr>
        <p:spPr>
          <a:xfrm>
            <a:off x="4008949" y="2329602"/>
            <a:ext cx="384475" cy="461665"/>
          </a:xfrm>
          <a:prstGeom prst="rect">
            <a:avLst/>
          </a:prstGeom>
          <a:noFill/>
        </p:spPr>
        <p:txBody>
          <a:bodyPr wrap="square" rtlCol="0">
            <a:spAutoFit/>
          </a:bodyPr>
          <a:lstStyle/>
          <a:p>
            <a:r>
              <a:rPr lang="en-US" sz="2400" b="1" dirty="0"/>
              <a:t>C</a:t>
            </a:r>
          </a:p>
        </p:txBody>
      </p:sp>
      <p:sp>
        <p:nvSpPr>
          <p:cNvPr id="44" name="TextBox 43">
            <a:extLst>
              <a:ext uri="{FF2B5EF4-FFF2-40B4-BE49-F238E27FC236}">
                <a16:creationId xmlns:a16="http://schemas.microsoft.com/office/drawing/2014/main" id="{1EFBB0EA-D3D9-4570-B65E-F28293066BC7}"/>
              </a:ext>
            </a:extLst>
          </p:cNvPr>
          <p:cNvSpPr txBox="1"/>
          <p:nvPr/>
        </p:nvSpPr>
        <p:spPr>
          <a:xfrm>
            <a:off x="1151373" y="1306929"/>
            <a:ext cx="5527147" cy="830997"/>
          </a:xfrm>
          <a:prstGeom prst="rect">
            <a:avLst/>
          </a:prstGeom>
          <a:noFill/>
        </p:spPr>
        <p:txBody>
          <a:bodyPr wrap="square" rtlCol="0">
            <a:spAutoFit/>
          </a:bodyPr>
          <a:lstStyle/>
          <a:p>
            <a:r>
              <a:rPr lang="en-US" sz="2400" b="1" dirty="0">
                <a:solidFill>
                  <a:schemeClr val="accent1"/>
                </a:solidFill>
              </a:rPr>
              <a:t>Pure advection: max mixing ratio preserved and plume shape maintained</a:t>
            </a:r>
          </a:p>
        </p:txBody>
      </p:sp>
      <p:sp>
        <p:nvSpPr>
          <p:cNvPr id="16" name="Rectangle 15">
            <a:extLst>
              <a:ext uri="{FF2B5EF4-FFF2-40B4-BE49-F238E27FC236}">
                <a16:creationId xmlns:a16="http://schemas.microsoft.com/office/drawing/2014/main" id="{83281F98-F972-4F4C-B9BF-5E03826863F5}"/>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Numerical Diffusion/Dissipation</a:t>
            </a:r>
          </a:p>
        </p:txBody>
      </p:sp>
      <p:sp>
        <p:nvSpPr>
          <p:cNvPr id="17" name="Rectangle 16">
            <a:extLst>
              <a:ext uri="{FF2B5EF4-FFF2-40B4-BE49-F238E27FC236}">
                <a16:creationId xmlns:a16="http://schemas.microsoft.com/office/drawing/2014/main" id="{B8B64C97-9AA4-4B24-ABAF-B8739236E2EC}"/>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91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ABF2004-71EF-4DEF-9CB3-A95227FD9C75}"/>
              </a:ext>
            </a:extLst>
          </p:cNvPr>
          <p:cNvSpPr/>
          <p:nvPr/>
        </p:nvSpPr>
        <p:spPr>
          <a:xfrm>
            <a:off x="1211013" y="2705682"/>
            <a:ext cx="1000288" cy="19100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6B180C-E7E7-4857-AB88-76AA476B408B}"/>
                  </a:ext>
                </a:extLst>
              </p:cNvPr>
              <p:cNvSpPr txBox="1"/>
              <p:nvPr/>
            </p:nvSpPr>
            <p:spPr>
              <a:xfrm>
                <a:off x="1103491" y="2177141"/>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𝑡</m:t>
                          </m:r>
                        </m:e>
                        <m:sub>
                          <m:r>
                            <a:rPr lang="en-US" sz="2400" i="1" dirty="0">
                              <a:latin typeface="Cambria Math" panose="02040503050406030204" pitchFamily="18" charset="0"/>
                            </a:rPr>
                            <m:t>0</m:t>
                          </m:r>
                        </m:sub>
                      </m:sSub>
                    </m:oMath>
                  </m:oMathPara>
                </a14:m>
                <a:endParaRPr lang="en-US" sz="2400" dirty="0"/>
              </a:p>
            </p:txBody>
          </p:sp>
        </mc:Choice>
        <mc:Fallback xmlns="">
          <p:sp>
            <p:nvSpPr>
              <p:cNvPr id="7" name="TextBox 6">
                <a:extLst>
                  <a:ext uri="{FF2B5EF4-FFF2-40B4-BE49-F238E27FC236}">
                    <a16:creationId xmlns:a16="http://schemas.microsoft.com/office/drawing/2014/main" id="{226B180C-E7E7-4857-AB88-76AA476B408B}"/>
                  </a:ext>
                </a:extLst>
              </p:cNvPr>
              <p:cNvSpPr txBox="1">
                <a:spLocks noRot="1" noChangeAspect="1" noMove="1" noResize="1" noEditPoints="1" noAdjustHandles="1" noChangeArrowheads="1" noChangeShapeType="1" noTextEdit="1"/>
              </p:cNvSpPr>
              <p:nvPr/>
            </p:nvSpPr>
            <p:spPr>
              <a:xfrm>
                <a:off x="1103491" y="2177141"/>
                <a:ext cx="106246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35C04AF-E3F6-4D7B-970D-137B4E42A851}"/>
                  </a:ext>
                </a:extLst>
              </p:cNvPr>
              <p:cNvSpPr txBox="1"/>
              <p:nvPr/>
            </p:nvSpPr>
            <p:spPr>
              <a:xfrm>
                <a:off x="3168571" y="2374946"/>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1</m:t>
                          </m:r>
                        </m:sub>
                      </m:sSub>
                    </m:oMath>
                  </m:oMathPara>
                </a14:m>
                <a:endParaRPr lang="en-US" sz="2400" dirty="0"/>
              </a:p>
            </p:txBody>
          </p:sp>
        </mc:Choice>
        <mc:Fallback xmlns="">
          <p:sp>
            <p:nvSpPr>
              <p:cNvPr id="8" name="TextBox 7">
                <a:extLst>
                  <a:ext uri="{FF2B5EF4-FFF2-40B4-BE49-F238E27FC236}">
                    <a16:creationId xmlns:a16="http://schemas.microsoft.com/office/drawing/2014/main" id="{935C04AF-E3F6-4D7B-970D-137B4E42A851}"/>
                  </a:ext>
                </a:extLst>
              </p:cNvPr>
              <p:cNvSpPr txBox="1">
                <a:spLocks noRot="1" noChangeAspect="1" noMove="1" noResize="1" noEditPoints="1" noAdjustHandles="1" noChangeArrowheads="1" noChangeShapeType="1" noTextEdit="1"/>
              </p:cNvSpPr>
              <p:nvPr/>
            </p:nvSpPr>
            <p:spPr>
              <a:xfrm>
                <a:off x="3168571" y="2374946"/>
                <a:ext cx="1062460" cy="461665"/>
              </a:xfrm>
              <a:prstGeom prst="rect">
                <a:avLst/>
              </a:prstGeom>
              <a:blipFill>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9470C99-2E29-4C9E-A6DE-F62F3108ED68}"/>
                  </a:ext>
                </a:extLst>
              </p:cNvPr>
              <p:cNvSpPr txBox="1"/>
              <p:nvPr/>
            </p:nvSpPr>
            <p:spPr>
              <a:xfrm>
                <a:off x="4552475" y="3427716"/>
                <a:ext cx="10624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2</m:t>
                          </m:r>
                        </m:sub>
                      </m:sSub>
                    </m:oMath>
                  </m:oMathPara>
                </a14:m>
                <a:endParaRPr lang="en-US" sz="2400" dirty="0"/>
              </a:p>
            </p:txBody>
          </p:sp>
        </mc:Choice>
        <mc:Fallback xmlns="">
          <p:sp>
            <p:nvSpPr>
              <p:cNvPr id="9" name="TextBox 8">
                <a:extLst>
                  <a:ext uri="{FF2B5EF4-FFF2-40B4-BE49-F238E27FC236}">
                    <a16:creationId xmlns:a16="http://schemas.microsoft.com/office/drawing/2014/main" id="{C9470C99-2E29-4C9E-A6DE-F62F3108ED68}"/>
                  </a:ext>
                </a:extLst>
              </p:cNvPr>
              <p:cNvSpPr txBox="1">
                <a:spLocks noRot="1" noChangeAspect="1" noMove="1" noResize="1" noEditPoints="1" noAdjustHandles="1" noChangeArrowheads="1" noChangeShapeType="1" noTextEdit="1"/>
              </p:cNvSpPr>
              <p:nvPr/>
            </p:nvSpPr>
            <p:spPr>
              <a:xfrm>
                <a:off x="4552475" y="3427716"/>
                <a:ext cx="1062460" cy="461665"/>
              </a:xfrm>
              <a:prstGeom prst="rect">
                <a:avLst/>
              </a:prstGeom>
              <a:blipFill>
                <a:blip r:embed="rId5"/>
                <a:stretch>
                  <a:fillRect b="-131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6D0E6A4D-E183-4BF5-B8E9-94E9AC86F6AC}"/>
              </a:ext>
            </a:extLst>
          </p:cNvPr>
          <p:cNvCxnSpPr/>
          <p:nvPr/>
        </p:nvCxnSpPr>
        <p:spPr>
          <a:xfrm>
            <a:off x="801904" y="1760272"/>
            <a:ext cx="0" cy="2980248"/>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5C614E-9098-471A-A590-8420696F2A72}"/>
              </a:ext>
            </a:extLst>
          </p:cNvPr>
          <p:cNvCxnSpPr>
            <a:cxnSpLocks/>
          </p:cNvCxnSpPr>
          <p:nvPr/>
        </p:nvCxnSpPr>
        <p:spPr>
          <a:xfrm>
            <a:off x="656758" y="4615767"/>
            <a:ext cx="7645197" cy="36287"/>
          </a:xfrm>
          <a:prstGeom prst="line">
            <a:avLst/>
          </a:prstGeom>
          <a:ln w="38100" cmpd="sng">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A16F5137-26B1-407D-9139-123B4CCE42DC}"/>
              </a:ext>
            </a:extLst>
          </p:cNvPr>
          <p:cNvSpPr/>
          <p:nvPr/>
        </p:nvSpPr>
        <p:spPr>
          <a:xfrm>
            <a:off x="2620415" y="2925649"/>
            <a:ext cx="2285197" cy="1717912"/>
          </a:xfrm>
          <a:custGeom>
            <a:avLst/>
            <a:gdLst>
              <a:gd name="connsiteX0" fmla="*/ 0 w 2534194"/>
              <a:gd name="connsiteY0" fmla="*/ 686054 h 712179"/>
              <a:gd name="connsiteX1" fmla="*/ 470263 w 2534194"/>
              <a:gd name="connsiteY1" fmla="*/ 516236 h 712179"/>
              <a:gd name="connsiteX2" fmla="*/ 966651 w 2534194"/>
              <a:gd name="connsiteY2" fmla="*/ 72099 h 712179"/>
              <a:gd name="connsiteX3" fmla="*/ 1227908 w 2534194"/>
              <a:gd name="connsiteY3" fmla="*/ 6785 h 712179"/>
              <a:gd name="connsiteX4" fmla="*/ 1463040 w 2534194"/>
              <a:gd name="connsiteY4" fmla="*/ 137414 h 712179"/>
              <a:gd name="connsiteX5" fmla="*/ 1854925 w 2534194"/>
              <a:gd name="connsiteY5" fmla="*/ 437859 h 712179"/>
              <a:gd name="connsiteX6" fmla="*/ 2534194 w 2534194"/>
              <a:gd name="connsiteY6" fmla="*/ 712179 h 712179"/>
              <a:gd name="connsiteX7" fmla="*/ 2534194 w 2534194"/>
              <a:gd name="connsiteY7" fmla="*/ 712179 h 712179"/>
              <a:gd name="connsiteX8" fmla="*/ 2534194 w 2534194"/>
              <a:gd name="connsiteY8" fmla="*/ 712179 h 7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194" h="712179">
                <a:moveTo>
                  <a:pt x="0" y="686054"/>
                </a:moveTo>
                <a:cubicBezTo>
                  <a:pt x="154577" y="652308"/>
                  <a:pt x="309155" y="618562"/>
                  <a:pt x="470263" y="516236"/>
                </a:cubicBezTo>
                <a:cubicBezTo>
                  <a:pt x="631371" y="413910"/>
                  <a:pt x="840377" y="157007"/>
                  <a:pt x="966651" y="72099"/>
                </a:cubicBezTo>
                <a:cubicBezTo>
                  <a:pt x="1092925" y="-12809"/>
                  <a:pt x="1145177" y="-4101"/>
                  <a:pt x="1227908" y="6785"/>
                </a:cubicBezTo>
                <a:cubicBezTo>
                  <a:pt x="1310639" y="17671"/>
                  <a:pt x="1358537" y="65568"/>
                  <a:pt x="1463040" y="137414"/>
                </a:cubicBezTo>
                <a:cubicBezTo>
                  <a:pt x="1567543" y="209260"/>
                  <a:pt x="1676399" y="342065"/>
                  <a:pt x="1854925" y="437859"/>
                </a:cubicBezTo>
                <a:cubicBezTo>
                  <a:pt x="2033451" y="533653"/>
                  <a:pt x="2534194" y="712179"/>
                  <a:pt x="2534194" y="712179"/>
                </a:cubicBezTo>
                <a:lnTo>
                  <a:pt x="2534194" y="712179"/>
                </a:lnTo>
                <a:lnTo>
                  <a:pt x="2534194" y="712179"/>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Freeform: Shape 37">
            <a:extLst>
              <a:ext uri="{FF2B5EF4-FFF2-40B4-BE49-F238E27FC236}">
                <a16:creationId xmlns:a16="http://schemas.microsoft.com/office/drawing/2014/main" id="{39D452BB-F068-4C7E-82F6-FEF8313BD61E}"/>
              </a:ext>
            </a:extLst>
          </p:cNvPr>
          <p:cNvSpPr/>
          <p:nvPr/>
        </p:nvSpPr>
        <p:spPr>
          <a:xfrm>
            <a:off x="3127879" y="3979009"/>
            <a:ext cx="4073788" cy="664553"/>
          </a:xfrm>
          <a:custGeom>
            <a:avLst/>
            <a:gdLst>
              <a:gd name="connsiteX0" fmla="*/ 0 w 2534194"/>
              <a:gd name="connsiteY0" fmla="*/ 686054 h 712179"/>
              <a:gd name="connsiteX1" fmla="*/ 470263 w 2534194"/>
              <a:gd name="connsiteY1" fmla="*/ 516236 h 712179"/>
              <a:gd name="connsiteX2" fmla="*/ 966651 w 2534194"/>
              <a:gd name="connsiteY2" fmla="*/ 72099 h 712179"/>
              <a:gd name="connsiteX3" fmla="*/ 1227908 w 2534194"/>
              <a:gd name="connsiteY3" fmla="*/ 6785 h 712179"/>
              <a:gd name="connsiteX4" fmla="*/ 1463040 w 2534194"/>
              <a:gd name="connsiteY4" fmla="*/ 137414 h 712179"/>
              <a:gd name="connsiteX5" fmla="*/ 1854925 w 2534194"/>
              <a:gd name="connsiteY5" fmla="*/ 437859 h 712179"/>
              <a:gd name="connsiteX6" fmla="*/ 2534194 w 2534194"/>
              <a:gd name="connsiteY6" fmla="*/ 712179 h 712179"/>
              <a:gd name="connsiteX7" fmla="*/ 2534194 w 2534194"/>
              <a:gd name="connsiteY7" fmla="*/ 712179 h 712179"/>
              <a:gd name="connsiteX8" fmla="*/ 2534194 w 2534194"/>
              <a:gd name="connsiteY8" fmla="*/ 712179 h 71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4194" h="712179">
                <a:moveTo>
                  <a:pt x="0" y="686054"/>
                </a:moveTo>
                <a:cubicBezTo>
                  <a:pt x="154577" y="652308"/>
                  <a:pt x="309155" y="618562"/>
                  <a:pt x="470263" y="516236"/>
                </a:cubicBezTo>
                <a:cubicBezTo>
                  <a:pt x="631371" y="413910"/>
                  <a:pt x="840377" y="157007"/>
                  <a:pt x="966651" y="72099"/>
                </a:cubicBezTo>
                <a:cubicBezTo>
                  <a:pt x="1092925" y="-12809"/>
                  <a:pt x="1145177" y="-4101"/>
                  <a:pt x="1227908" y="6785"/>
                </a:cubicBezTo>
                <a:cubicBezTo>
                  <a:pt x="1310639" y="17671"/>
                  <a:pt x="1358537" y="65568"/>
                  <a:pt x="1463040" y="137414"/>
                </a:cubicBezTo>
                <a:cubicBezTo>
                  <a:pt x="1567543" y="209260"/>
                  <a:pt x="1676399" y="342065"/>
                  <a:pt x="1854925" y="437859"/>
                </a:cubicBezTo>
                <a:cubicBezTo>
                  <a:pt x="2033451" y="533653"/>
                  <a:pt x="2534194" y="712179"/>
                  <a:pt x="2534194" y="712179"/>
                </a:cubicBezTo>
                <a:lnTo>
                  <a:pt x="2534194" y="712179"/>
                </a:lnTo>
                <a:lnTo>
                  <a:pt x="2534194" y="712179"/>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TextBox 75">
            <a:extLst>
              <a:ext uri="{FF2B5EF4-FFF2-40B4-BE49-F238E27FC236}">
                <a16:creationId xmlns:a16="http://schemas.microsoft.com/office/drawing/2014/main" id="{EA16C096-BA8C-4EB7-B3B6-B6A8BADF0676}"/>
              </a:ext>
            </a:extLst>
          </p:cNvPr>
          <p:cNvSpPr txBox="1"/>
          <p:nvPr/>
        </p:nvSpPr>
        <p:spPr>
          <a:xfrm>
            <a:off x="935164" y="1605022"/>
            <a:ext cx="384475" cy="461665"/>
          </a:xfrm>
          <a:prstGeom prst="rect">
            <a:avLst/>
          </a:prstGeom>
          <a:noFill/>
        </p:spPr>
        <p:txBody>
          <a:bodyPr wrap="square" rtlCol="0">
            <a:spAutoFit/>
          </a:bodyPr>
          <a:lstStyle/>
          <a:p>
            <a:r>
              <a:rPr lang="en-US" sz="2400" b="1" dirty="0"/>
              <a:t>C</a:t>
            </a:r>
          </a:p>
        </p:txBody>
      </p:sp>
      <p:sp>
        <p:nvSpPr>
          <p:cNvPr id="77" name="TextBox 76">
            <a:extLst>
              <a:ext uri="{FF2B5EF4-FFF2-40B4-BE49-F238E27FC236}">
                <a16:creationId xmlns:a16="http://schemas.microsoft.com/office/drawing/2014/main" id="{537A1CE9-E65E-4ABB-BFBC-9061383BC079}"/>
              </a:ext>
            </a:extLst>
          </p:cNvPr>
          <p:cNvSpPr txBox="1"/>
          <p:nvPr/>
        </p:nvSpPr>
        <p:spPr>
          <a:xfrm>
            <a:off x="7902021" y="4065064"/>
            <a:ext cx="384475" cy="461665"/>
          </a:xfrm>
          <a:prstGeom prst="rect">
            <a:avLst/>
          </a:prstGeom>
          <a:noFill/>
        </p:spPr>
        <p:txBody>
          <a:bodyPr wrap="square" rtlCol="0">
            <a:spAutoFit/>
          </a:bodyPr>
          <a:lstStyle/>
          <a:p>
            <a:r>
              <a:rPr lang="en-US" sz="2400" b="1" dirty="0"/>
              <a:t>y</a:t>
            </a:r>
          </a:p>
        </p:txBody>
      </p:sp>
      <p:sp>
        <p:nvSpPr>
          <p:cNvPr id="87" name="TextBox 86">
            <a:extLst>
              <a:ext uri="{FF2B5EF4-FFF2-40B4-BE49-F238E27FC236}">
                <a16:creationId xmlns:a16="http://schemas.microsoft.com/office/drawing/2014/main" id="{EC383811-18F0-45A2-98F6-5784B7D86BD6}"/>
              </a:ext>
            </a:extLst>
          </p:cNvPr>
          <p:cNvSpPr txBox="1"/>
          <p:nvPr/>
        </p:nvSpPr>
        <p:spPr>
          <a:xfrm>
            <a:off x="1715141" y="1378213"/>
            <a:ext cx="4356236" cy="830997"/>
          </a:xfrm>
          <a:prstGeom prst="rect">
            <a:avLst/>
          </a:prstGeom>
          <a:noFill/>
        </p:spPr>
        <p:txBody>
          <a:bodyPr wrap="square" rtlCol="0">
            <a:spAutoFit/>
          </a:bodyPr>
          <a:lstStyle/>
          <a:p>
            <a:r>
              <a:rPr lang="en-US" sz="2400" b="1" dirty="0">
                <a:solidFill>
                  <a:schemeClr val="accent1"/>
                </a:solidFill>
              </a:rPr>
              <a:t>Numerical diffusion: Maximum mixing ratio isn’t conserved</a:t>
            </a:r>
          </a:p>
        </p:txBody>
      </p:sp>
      <p:cxnSp>
        <p:nvCxnSpPr>
          <p:cNvPr id="104" name="Straight Connector 103">
            <a:extLst>
              <a:ext uri="{FF2B5EF4-FFF2-40B4-BE49-F238E27FC236}">
                <a16:creationId xmlns:a16="http://schemas.microsoft.com/office/drawing/2014/main" id="{979FA59F-3EB8-42EB-AF54-DAB618A67C23}"/>
              </a:ext>
            </a:extLst>
          </p:cNvPr>
          <p:cNvCxnSpPr>
            <a:cxnSpLocks/>
          </p:cNvCxnSpPr>
          <p:nvPr/>
        </p:nvCxnSpPr>
        <p:spPr>
          <a:xfrm>
            <a:off x="2256421" y="3427715"/>
            <a:ext cx="406633" cy="1649253"/>
          </a:xfrm>
          <a:prstGeom prst="line">
            <a:avLst/>
          </a:prstGeom>
          <a:ln w="127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B2FD7982-35BE-4FE3-AC7F-82A49F8EA053}"/>
              </a:ext>
            </a:extLst>
          </p:cNvPr>
          <p:cNvSpPr txBox="1"/>
          <p:nvPr/>
        </p:nvSpPr>
        <p:spPr>
          <a:xfrm>
            <a:off x="1" y="5063683"/>
            <a:ext cx="12191999" cy="830997"/>
          </a:xfrm>
          <a:prstGeom prst="rect">
            <a:avLst/>
          </a:prstGeom>
          <a:noFill/>
        </p:spPr>
        <p:txBody>
          <a:bodyPr wrap="square" rtlCol="0">
            <a:spAutoFit/>
          </a:bodyPr>
          <a:lstStyle/>
          <a:p>
            <a:r>
              <a:rPr lang="en-US" sz="2400" b="1" dirty="0"/>
              <a:t>higher order schemes cannot resolve sharp gradients</a:t>
            </a:r>
          </a:p>
          <a:p>
            <a:endParaRPr lang="en-US" sz="2400" b="1" dirty="0"/>
          </a:p>
        </p:txBody>
      </p:sp>
      <p:sp>
        <p:nvSpPr>
          <p:cNvPr id="108" name="Shape 104">
            <a:extLst>
              <a:ext uri="{FF2B5EF4-FFF2-40B4-BE49-F238E27FC236}">
                <a16:creationId xmlns:a16="http://schemas.microsoft.com/office/drawing/2014/main" id="{49CB2416-4799-487C-8BCA-FA0DC559DC9E}"/>
              </a:ext>
            </a:extLst>
          </p:cNvPr>
          <p:cNvSpPr txBox="1"/>
          <p:nvPr/>
        </p:nvSpPr>
        <p:spPr>
          <a:xfrm>
            <a:off x="7902022" y="2488076"/>
            <a:ext cx="5097581" cy="502121"/>
          </a:xfrm>
          <a:prstGeom prst="rect">
            <a:avLst/>
          </a:prstGeom>
          <a:noFill/>
          <a:ln>
            <a:noFill/>
          </a:ln>
        </p:spPr>
        <p:txBody>
          <a:bodyPr wrap="square" lIns="121900" tIns="121900" rIns="121900" bIns="121900" anchor="ctr" anchorCtr="0">
            <a:noAutofit/>
          </a:bodyPr>
          <a:lstStyle/>
          <a:p>
            <a:r>
              <a:rPr lang="en" sz="2400" b="1" dirty="0">
                <a:solidFill>
                  <a:schemeClr val="dk1"/>
                </a:solidFill>
              </a:rPr>
              <a:t>Finite Differences Scheme:</a:t>
            </a:r>
          </a:p>
          <a:p>
            <a:r>
              <a:rPr lang="en-US" sz="2400" b="1" dirty="0">
                <a:solidFill>
                  <a:schemeClr val="dk1"/>
                </a:solidFill>
              </a:rPr>
              <a:t>(first order example)</a:t>
            </a:r>
            <a:r>
              <a:rPr lang="en" sz="2400" b="1" dirty="0">
                <a:solidFill>
                  <a:schemeClr val="dk1"/>
                </a:solidFill>
              </a:rPr>
              <a:t> </a:t>
            </a:r>
          </a:p>
          <a:p>
            <a:endParaRPr lang="en" sz="2400" b="1" dirty="0">
              <a:solidFill>
                <a:schemeClr val="dk1"/>
              </a:solidFill>
            </a:endParaRPr>
          </a:p>
        </p:txBody>
      </p:sp>
      <p:pic>
        <p:nvPicPr>
          <p:cNvPr id="109" name="Shape 105">
            <a:extLst>
              <a:ext uri="{FF2B5EF4-FFF2-40B4-BE49-F238E27FC236}">
                <a16:creationId xmlns:a16="http://schemas.microsoft.com/office/drawing/2014/main" id="{F8510535-1AE9-436A-B99E-F1D673950A6A}"/>
              </a:ext>
            </a:extLst>
          </p:cNvPr>
          <p:cNvPicPr preferRelativeResize="0"/>
          <p:nvPr/>
        </p:nvPicPr>
        <p:blipFill rotWithShape="1">
          <a:blip r:embed="rId6">
            <a:alphaModFix/>
          </a:blip>
          <a:srcRect t="14879"/>
          <a:stretch/>
        </p:blipFill>
        <p:spPr>
          <a:xfrm>
            <a:off x="8094259" y="3210996"/>
            <a:ext cx="2832100" cy="854067"/>
          </a:xfrm>
          <a:prstGeom prst="rect">
            <a:avLst/>
          </a:prstGeom>
          <a:noFill/>
          <a:ln>
            <a:noFill/>
          </a:ln>
        </p:spPr>
      </p:pic>
      <p:pic>
        <p:nvPicPr>
          <p:cNvPr id="110" name="Shape 106">
            <a:extLst>
              <a:ext uri="{FF2B5EF4-FFF2-40B4-BE49-F238E27FC236}">
                <a16:creationId xmlns:a16="http://schemas.microsoft.com/office/drawing/2014/main" id="{65391B3E-370A-4612-94AF-8CB14763A9EA}"/>
              </a:ext>
            </a:extLst>
          </p:cNvPr>
          <p:cNvPicPr preferRelativeResize="0"/>
          <p:nvPr/>
        </p:nvPicPr>
        <p:blipFill>
          <a:blip r:embed="rId7">
            <a:alphaModFix/>
          </a:blip>
          <a:stretch>
            <a:fillRect/>
          </a:stretch>
        </p:blipFill>
        <p:spPr>
          <a:xfrm>
            <a:off x="8799108" y="3927025"/>
            <a:ext cx="1422400" cy="482600"/>
          </a:xfrm>
          <a:prstGeom prst="rect">
            <a:avLst/>
          </a:prstGeom>
          <a:noFill/>
          <a:ln>
            <a:noFill/>
          </a:ln>
        </p:spPr>
      </p:pic>
      <p:sp>
        <p:nvSpPr>
          <p:cNvPr id="23" name="Rectangle 22">
            <a:extLst>
              <a:ext uri="{FF2B5EF4-FFF2-40B4-BE49-F238E27FC236}">
                <a16:creationId xmlns:a16="http://schemas.microsoft.com/office/drawing/2014/main" id="{C8F79F26-64B3-4ED8-858D-3C7E79CC5AD1}"/>
              </a:ext>
            </a:extLst>
          </p:cNvPr>
          <p:cNvSpPr/>
          <p:nvPr/>
        </p:nvSpPr>
        <p:spPr>
          <a:xfrm>
            <a:off x="0" y="-1"/>
            <a:ext cx="12192000" cy="1039091"/>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dirty="0"/>
              <a:t>Numerical Diffusion/Dissipation</a:t>
            </a:r>
          </a:p>
        </p:txBody>
      </p:sp>
      <p:sp>
        <p:nvSpPr>
          <p:cNvPr id="24" name="Rectangle 23">
            <a:extLst>
              <a:ext uri="{FF2B5EF4-FFF2-40B4-BE49-F238E27FC236}">
                <a16:creationId xmlns:a16="http://schemas.microsoft.com/office/drawing/2014/main" id="{CC4052B6-DF9C-41E9-92D3-78A45B0A1762}"/>
              </a:ext>
            </a:extLst>
          </p:cNvPr>
          <p:cNvSpPr/>
          <p:nvPr/>
        </p:nvSpPr>
        <p:spPr>
          <a:xfrm>
            <a:off x="0" y="6442363"/>
            <a:ext cx="12192000" cy="415637"/>
          </a:xfrm>
          <a:prstGeom prst="rect">
            <a:avLst/>
          </a:prstGeom>
          <a:solidFill>
            <a:schemeClr val="accent3">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933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4221</TotalTime>
  <Words>1318</Words>
  <Application>Microsoft Office PowerPoint</Application>
  <PresentationFormat>Widescreen</PresentationFormat>
  <Paragraphs>120</Paragraphs>
  <Slides>13</Slides>
  <Notes>12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Detecting ozone layers from ozonesondes; Comparing layering to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 Shaw</dc:creator>
  <cp:lastModifiedBy>Ada Shaw</cp:lastModifiedBy>
  <cp:revision>59</cp:revision>
  <dcterms:created xsi:type="dcterms:W3CDTF">2017-12-10T17:51:50Z</dcterms:created>
  <dcterms:modified xsi:type="dcterms:W3CDTF">2017-12-15T01:42:02Z</dcterms:modified>
</cp:coreProperties>
</file>